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Didact Gothic" panose="00000500000000000000" pitchFamily="2" charset="0"/>
      <p:regular r:id="rId120"/>
    </p:embeddedFont>
    <p:embeddedFont>
      <p:font typeface="Montserrat" panose="00000500000000000000" pitchFamily="2" charset="0"/>
      <p:regular r:id="rId121"/>
      <p:bold r:id="rId122"/>
      <p:italic r:id="rId123"/>
      <p:boldItalic r:id="rId124"/>
    </p:embeddedFont>
    <p:embeddedFont>
      <p:font typeface="Montserrat Black" panose="00000A00000000000000" pitchFamily="2" charset="0"/>
      <p:bold r:id="rId125"/>
      <p:boldItalic r:id="rId126"/>
    </p:embeddedFont>
    <p:embeddedFont>
      <p:font typeface="Montserrat Light" panose="00000400000000000000" pitchFamily="2" charset="0"/>
      <p:regular r:id="rId127"/>
      <p:bold r:id="rId128"/>
      <p:italic r:id="rId129"/>
      <p:boldItalic r:id="rId130"/>
    </p:embeddedFont>
    <p:embeddedFont>
      <p:font typeface="Montserrat Medium" panose="00000600000000000000" pitchFamily="2" charset="0"/>
      <p:regular r:id="rId131"/>
      <p:bold r:id="rId132"/>
      <p:italic r:id="rId133"/>
      <p:boldItalic r:id="rId134"/>
    </p:embeddedFont>
    <p:embeddedFont>
      <p:font typeface="Poppins" panose="00000500000000000000" pitchFamily="2" charset="0"/>
      <p:regular r:id="rId135"/>
      <p:bold r:id="rId136"/>
      <p:italic r:id="rId137"/>
      <p:boldItalic r:id="rId138"/>
    </p:embeddedFont>
    <p:embeddedFont>
      <p:font typeface="Work Sans" pitchFamily="2" charset="0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3" roundtripDataSignature="AMtx7mjwnKK3CCy0LgLEXPHtIC36G3O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0F7A99-C3C1-4F75-A002-EA3F344E8E67}">
  <a:tblStyle styleId="{5C0F7A99-C3C1-4F75-A002-EA3F344E8E67}" styleName="Table_0">
    <a:wholeTbl>
      <a:tcTxStyle b="off" i="off">
        <a:font>
          <a:latin typeface="Arial"/>
          <a:ea typeface="Arial"/>
          <a:cs typeface="Arial"/>
        </a:font>
        <a:srgbClr val="5F5074"/>
      </a:tcTxStyle>
      <a:tcStyle>
        <a:tcBdr>
          <a:left>
            <a:ln w="127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  <a:fill>
          <a:solidFill>
            <a:srgbClr val="E9E8E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9E8EB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5F507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5F507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8576506-23C5-485A-BFAC-939F79F265B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026F483-9054-4E14-886B-D9C78F81E0AD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DF1"/>
          </a:solidFill>
        </a:fill>
      </a:tcStyle>
    </a:wholeTbl>
    <a:band1H>
      <a:tcTxStyle b="off" i="off"/>
      <a:tcStyle>
        <a:tcBdr/>
        <a:fill>
          <a:solidFill>
            <a:srgbClr val="D6D9E2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6D9E2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font" Target="fonts/font2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5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font" Target="fonts/font26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1.fntdata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142" Type="http://schemas.openxmlformats.org/officeDocument/2006/relationships/font" Target="fonts/font2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13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14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1411774d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21411774d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4" name="Google Shape;1384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9" name="Google Shape;138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7" name="Google Shape;139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7" name="Google Shape;140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5" name="Google Shape;1415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3" name="Google Shape;142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0" name="Google Shape;1430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6" name="Google Shape;143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9" name="Google Shape;5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9" name="Google Shape;5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40f6dd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140f6dd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7" name="Google Shape;66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4" name="Google Shape;69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0" name="Google Shape;75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5" name="Google Shape;75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1411774d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1411774d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6" name="Google Shape;80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6" name="Google Shape;83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8" name="Google Shape;8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8" name="Google Shape;8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Dactilite aguda costuma ser a primeira manifestação de crise vaso-oclusiva na infância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4" name="Google Shape;91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Dactilite aguda costuma ser a primeira manifestação de crise vaso-oclusiva na infância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Dactilite aguda costuma ser a primeira manifestação de crise vaso-oclusiva na infância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" name="Google Shape;94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7" name="Google Shape;96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1" name="Google Shape;100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1" name="Google Shape;103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8" name="Google Shape;104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1" name="Google Shape;106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5" name="Google Shape;107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9" name="Google Shape;108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1" name="Google Shape;110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3" name="Google Shape;112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6" name="Google Shape;113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8" name="Google Shape;114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1" name="Google Shape;116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1" name="Google Shape;1171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3" name="Google Shape;121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8" name="Google Shape;121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6" name="Google Shape;122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4" name="Google Shape;123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40f6dd0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140f6dd0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1" name="Google Shape;128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6" name="Google Shape;128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1411774db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5" name="Google Shape;1295;g21411774db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1411774db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2" name="Google Shape;1302;g21411774db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7" name="Google Shape;1357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1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1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11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11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11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11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11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1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11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11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11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11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11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113"/>
          <p:cNvGrpSpPr/>
          <p:nvPr/>
        </p:nvGrpSpPr>
        <p:grpSpPr>
          <a:xfrm flipH="1">
            <a:off x="4363775" y="-3213"/>
            <a:ext cx="4780225" cy="2116171"/>
            <a:chOff x="0" y="0"/>
            <a:chExt cx="5072934" cy="2245751"/>
          </a:xfrm>
        </p:grpSpPr>
        <p:pic>
          <p:nvPicPr>
            <p:cNvPr id="42" name="Google Shape;42;p1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1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113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45" name="Google Shape;45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113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49" name="Google Shape;49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" name="Google Shape;53;p113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54" name="Google Shape;54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" name="Google Shape;58;p113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59" name="Google Shape;59;p113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60" name="Google Shape;60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" name="Google Shape;62;p113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63" name="Google Shape;63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1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1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13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3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68" name="Google Shape;68;p113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69" name="Google Shape;69;p1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72" name="Google Shape;72;p114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73" name="Google Shape;73;p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" name="Google Shape;77;p114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78" name="Google Shape;78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" name="Google Shape;80;p114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81" name="Google Shape;81;p114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82" name="Google Shape;82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" name="Google Shape;85;p114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86" name="Google Shape;86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1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" name="Google Shape;88;p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16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91" name="Google Shape;91;p1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16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93" name="Google Shape;93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" name="Google Shape;95;p1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6" name="Google Shape;96;p116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97" name="Google Shape;97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" name="Google Shape;100;p116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101" name="Google Shape;101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" name="Google Shape;105;p116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106" name="Google Shape;106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0" name="Google Shape;110;p116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111" name="Google Shape;111;p116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112" name="Google Shape;112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" name="Google Shape;116;p116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17" name="Google Shape;117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" name="Google Shape;120;p116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21" name="Google Shape;121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4" name="Google Shape;124;p1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16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26" name="Google Shape;126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1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" name="Google Shape;128;p1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16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1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15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33" name="Google Shape;133;p1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" name="Google Shape;134;p115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5" name="Google Shape;135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" name="Google Shape;137;p115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38" name="Google Shape;138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0" name="Google Shape;140;p115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41" name="Google Shape;141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3" name="Google Shape;143;p115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144" name="Google Shape;144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" name="Google Shape;148;p115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149" name="Google Shape;149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3" name="Google Shape;153;p115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154" name="Google Shape;154;p115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155" name="Google Shape;155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115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158" name="Google Shape;158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115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0" name="Google Shape;160;p1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2" name="Google Shape;162;p1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17"/>
          <p:cNvGrpSpPr/>
          <p:nvPr/>
        </p:nvGrpSpPr>
        <p:grpSpPr>
          <a:xfrm flipH="1">
            <a:off x="4363775" y="-3213"/>
            <a:ext cx="4780225" cy="2116171"/>
            <a:chOff x="0" y="0"/>
            <a:chExt cx="5072934" cy="2245751"/>
          </a:xfrm>
        </p:grpSpPr>
        <p:pic>
          <p:nvPicPr>
            <p:cNvPr id="165" name="Google Shape;165;p1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" name="Google Shape;167;p11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68" name="Google Shape;168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1" name="Google Shape;171;p11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72" name="Google Shape;172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" name="Google Shape;176;p11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77" name="Google Shape;177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1" name="Google Shape;181;p117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82" name="Google Shape;182;p11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83" name="Google Shape;183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" name="Google Shape;185;p11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86" name="Google Shape;186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11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8" name="Google Shape;188;p1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1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1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91" name="Google Shape;191;p1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grpSp>
        <p:nvGrpSpPr>
          <p:cNvPr id="194" name="Google Shape;194;p118"/>
          <p:cNvGrpSpPr/>
          <p:nvPr/>
        </p:nvGrpSpPr>
        <p:grpSpPr>
          <a:xfrm>
            <a:off x="-4" y="2743188"/>
            <a:ext cx="3186607" cy="2524130"/>
            <a:chOff x="4364071" y="-3213"/>
            <a:chExt cx="3186607" cy="2524130"/>
          </a:xfrm>
        </p:grpSpPr>
        <p:grpSp>
          <p:nvGrpSpPr>
            <p:cNvPr id="195" name="Google Shape;195;p118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196" name="Google Shape;196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" name="Google Shape;199;p118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00" name="Google Shape;200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118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03" name="Google Shape;203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5" name="Google Shape;205;p1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18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209" name="Google Shape;209;p118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10" name="Google Shape;210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" name="Google Shape;213;p118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214" name="Google Shape;214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6" name="Google Shape;216;p1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" name="Google Shape;217;p118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218" name="Google Shape;218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1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3556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66"/>
              </a:spcBef>
              <a:spcAft>
                <a:spcPts val="0"/>
              </a:spcAft>
              <a:buClr>
                <a:srgbClr val="888888"/>
              </a:buClr>
              <a:buSzPts val="3111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99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ts val="2222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2"/>
          <p:cNvSpPr txBox="1">
            <a:spLocks noGrp="1"/>
          </p:cNvSpPr>
          <p:nvPr>
            <p:ph type="ftr" idx="11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2"/>
          <p:cNvSpPr txBox="1">
            <a:spLocks noGrp="1"/>
          </p:cNvSpPr>
          <p:nvPr>
            <p:ph type="sldNum" idx="12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9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4639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1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1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"/>
          <p:cNvSpPr txBox="1">
            <a:spLocks noGrp="1"/>
          </p:cNvSpPr>
          <p:nvPr>
            <p:ph type="ctrTitle"/>
          </p:nvPr>
        </p:nvSpPr>
        <p:spPr>
          <a:xfrm>
            <a:off x="2027622" y="1676400"/>
            <a:ext cx="5240686" cy="143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CASOS CLÍNICOS</a:t>
            </a:r>
            <a:br>
              <a:rPr lang="pt-BR" b="0"/>
            </a:br>
            <a:r>
              <a:rPr lang="pt-BR" sz="3000" b="0"/>
              <a:t>Hemograma em Pediatria</a:t>
            </a:r>
            <a:endParaRPr sz="3000" b="0"/>
          </a:p>
        </p:txBody>
      </p:sp>
      <p:sp>
        <p:nvSpPr>
          <p:cNvPr id="225" name="Google Shape;225;p1"/>
          <p:cNvSpPr/>
          <p:nvPr/>
        </p:nvSpPr>
        <p:spPr>
          <a:xfrm>
            <a:off x="4407877" y="4243754"/>
            <a:ext cx="3223846" cy="78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Saúde da Criança e do Adolescente III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302" name="Google Shape;302;p7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3021685" y="1561585"/>
            <a:ext cx="3285330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Cinética do ferro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3446345" y="1983482"/>
            <a:ext cx="2346411" cy="11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Ferro sérico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Baixo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Ferritina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Baixa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CLTF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Alta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Elevada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3446344" y="3278691"/>
            <a:ext cx="36461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CLF - Capacidade Total de Ligação do Ferro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IST - Índice de Saturação Transferrina</a:t>
            </a:r>
            <a:endParaRPr sz="12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1411774db2_1_0"/>
          <p:cNvSpPr txBox="1">
            <a:spLocks noGrp="1"/>
          </p:cNvSpPr>
          <p:nvPr>
            <p:ph type="body" idx="1"/>
          </p:nvPr>
        </p:nvSpPr>
        <p:spPr>
          <a:xfrm>
            <a:off x="323800" y="174350"/>
            <a:ext cx="4159800" cy="24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 b="0">
                <a:solidFill>
                  <a:srgbClr val="000000"/>
                </a:solidFill>
              </a:rPr>
              <a:t>Ketlin, 4 anos, é levada ao Centro de Saúde devido ao aparecimento de “pintinhas vermelhas” em todo o corpo e manchas roxas há 2 dias. Refere ainda sangramento gengival durante a escovação. A mãe refere que a criança não apresentou febre e mantém bom estado geral. </a:t>
            </a:r>
            <a:endParaRPr sz="1800" b="0">
              <a:solidFill>
                <a:srgbClr val="000000"/>
              </a:solidFill>
            </a:endParaRPr>
          </a:p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5" name="Google Shape;1365;g21411774db2_1_0"/>
          <p:cNvSpPr txBox="1"/>
          <p:nvPr/>
        </p:nvSpPr>
        <p:spPr>
          <a:xfrm>
            <a:off x="4973276" y="1315825"/>
            <a:ext cx="40356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Infecção viral há 2 semanas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1411774db2_1_0"/>
          <p:cNvSpPr txBox="1"/>
          <p:nvPr/>
        </p:nvSpPr>
        <p:spPr>
          <a:xfrm>
            <a:off x="4973276" y="3023750"/>
            <a:ext cx="40356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Bom estado geral, corada, anictérica Petéquias e equimoses disseminadas em todo o corpo. Linfonodos submandibulares fibroelásticos, &lt; 1 cm.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Oroscopia: gengiva com  pontos de sangramento recente.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FC: 90 bpm - RCR 2T sem sopros -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FR: 20 irpm - Sons respiratórios normais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Abdome normotenso, sem visceromegalias.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7" name="Google Shape;1367;g21411774db2_1_0"/>
          <p:cNvSpPr/>
          <p:nvPr/>
        </p:nvSpPr>
        <p:spPr>
          <a:xfrm>
            <a:off x="181974" y="3870750"/>
            <a:ext cx="1066200" cy="10662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g21411774db2_1_0"/>
          <p:cNvSpPr/>
          <p:nvPr/>
        </p:nvSpPr>
        <p:spPr>
          <a:xfrm>
            <a:off x="7737231" y="23585"/>
            <a:ext cx="1066200" cy="1066200"/>
          </a:xfrm>
          <a:prstGeom prst="ellipse">
            <a:avLst/>
          </a:prstGeom>
          <a:solidFill>
            <a:srgbClr val="FFFFFF">
              <a:alpha val="694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01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374" name="Google Shape;1374;p101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5" name="Google Shape;1375;p101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01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01"/>
          <p:cNvSpPr txBox="1"/>
          <p:nvPr/>
        </p:nvSpPr>
        <p:spPr>
          <a:xfrm>
            <a:off x="445238" y="1758389"/>
            <a:ext cx="34539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Hm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4.6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00.000 mm³   </a:t>
            </a:r>
            <a:endParaRPr sz="1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Hb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13,2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g/dL  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39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%</a:t>
            </a:r>
            <a:endParaRPr sz="1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VCM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90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fL  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HCM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35 pg  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CHCM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34</a:t>
            </a:r>
            <a:endParaRPr sz="1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RDW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Plaquetas 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19.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000</a:t>
            </a:r>
            <a:endParaRPr sz="1400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.480 (S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35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M 3  E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L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60</a:t>
            </a:r>
            <a:r>
              <a:rPr lang="pt-BR" sz="140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4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378" name="Google Shape;1378;p101"/>
          <p:cNvSpPr txBox="1"/>
          <p:nvPr/>
        </p:nvSpPr>
        <p:spPr>
          <a:xfrm>
            <a:off x="4823877" y="1031582"/>
            <a:ext cx="3621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os diagnósticos mais prováveis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9" name="Google Shape;1379;p101"/>
          <p:cNvSpPr txBox="1"/>
          <p:nvPr/>
        </p:nvSpPr>
        <p:spPr>
          <a:xfrm>
            <a:off x="5456070" y="1746713"/>
            <a:ext cx="2707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PTI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/>
              <a:t>Outros distúrbios de coagulação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01"/>
          <p:cNvSpPr txBox="1"/>
          <p:nvPr/>
        </p:nvSpPr>
        <p:spPr>
          <a:xfrm>
            <a:off x="4569725" y="2975649"/>
            <a:ext cx="37965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Avaliação demais componentes do coagulograma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81" name="Google Shape;1381;p101"/>
          <p:cNvSpPr txBox="1"/>
          <p:nvPr/>
        </p:nvSpPr>
        <p:spPr>
          <a:xfrm>
            <a:off x="5391675" y="4077303"/>
            <a:ext cx="27078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PTTa: 34 s  </a:t>
            </a:r>
            <a:r>
              <a:rPr lang="pt-BR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(VR 22 a 36s)</a:t>
            </a:r>
            <a:endParaRPr sz="1400" b="1" i="0" u="none" strike="noStrike" cap="none">
              <a:solidFill>
                <a:srgbClr val="000000"/>
              </a:solidFill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/>
              <a:t>RNI: 1  </a:t>
            </a:r>
            <a:r>
              <a:rPr lang="pt-BR" b="1"/>
              <a:t>(VR 0,8 a 1)</a:t>
            </a:r>
            <a:endParaRPr b="1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3"/>
          <p:cNvSpPr txBox="1">
            <a:spLocks noGrp="1"/>
          </p:cNvSpPr>
          <p:nvPr>
            <p:ph type="ctrTitle"/>
          </p:nvPr>
        </p:nvSpPr>
        <p:spPr>
          <a:xfrm>
            <a:off x="2004176" y="1461700"/>
            <a:ext cx="6459886" cy="2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PÚRPURA TROMBOCITOPÊNICA IMUNE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0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103</a:t>
            </a:fld>
            <a:endParaRPr/>
          </a:p>
        </p:txBody>
      </p:sp>
      <p:sp>
        <p:nvSpPr>
          <p:cNvPr id="1392" name="Google Shape;1392;p104"/>
          <p:cNvSpPr txBox="1"/>
          <p:nvPr/>
        </p:nvSpPr>
        <p:spPr>
          <a:xfrm>
            <a:off x="230800" y="382300"/>
            <a:ext cx="4626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Causa comum de trombocitopenia sintomática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 a 6,4 casos/ 100.000 crianças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Pico entre 2 e 5 anos; menor pico na adolescência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Lactentes: 1,7 menino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s/</a:t>
            </a: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 menina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Adolescentes: meninas &gt; meninos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104"/>
          <p:cNvSpPr txBox="1"/>
          <p:nvPr/>
        </p:nvSpPr>
        <p:spPr>
          <a:xfrm>
            <a:off x="5203050" y="2116100"/>
            <a:ext cx="254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Fisiopatologia 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104"/>
          <p:cNvSpPr txBox="1"/>
          <p:nvPr/>
        </p:nvSpPr>
        <p:spPr>
          <a:xfrm>
            <a:off x="4365500" y="2577800"/>
            <a:ext cx="46263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Produção de a</a:t>
            </a: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utoanticorpos contra Ag membrana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Clearance acelerado por macrófagos no baço 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0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104</a:t>
            </a:fld>
            <a:endParaRPr/>
          </a:p>
        </p:txBody>
      </p:sp>
      <p:sp>
        <p:nvSpPr>
          <p:cNvPr id="1400" name="Google Shape;1400;p105"/>
          <p:cNvSpPr txBox="1"/>
          <p:nvPr/>
        </p:nvSpPr>
        <p:spPr>
          <a:xfrm>
            <a:off x="289750" y="371000"/>
            <a:ext cx="320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r>
              <a:rPr lang="pt-BR" sz="1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30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1" name="Google Shape;1401;p105"/>
          <p:cNvSpPr txBox="1"/>
          <p:nvPr/>
        </p:nvSpPr>
        <p:spPr>
          <a:xfrm>
            <a:off x="899150" y="1990563"/>
            <a:ext cx="5016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Primária: maioria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Secundária: HIV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, LES, outras i</a:t>
            </a: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munodeficiências 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2" name="Google Shape;1402;p105"/>
          <p:cNvSpPr txBox="1"/>
          <p:nvPr/>
        </p:nvSpPr>
        <p:spPr>
          <a:xfrm>
            <a:off x="899150" y="3255625"/>
            <a:ext cx="25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pt-BR" sz="18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empo de evolução </a:t>
            </a:r>
            <a:endParaRPr sz="18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Google Shape;1403;p105"/>
          <p:cNvSpPr txBox="1"/>
          <p:nvPr/>
        </p:nvSpPr>
        <p:spPr>
          <a:xfrm>
            <a:off x="1023700" y="3849400"/>
            <a:ext cx="3384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Aguda: 3 meses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Persistente: 3 a 12 meses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Crônica: 12 meses</a:t>
            </a:r>
            <a:endParaRPr sz="15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1404;p105"/>
          <p:cNvSpPr txBox="1"/>
          <p:nvPr/>
        </p:nvSpPr>
        <p:spPr>
          <a:xfrm>
            <a:off x="1002600" y="1549425"/>
            <a:ext cx="254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Causa</a:t>
            </a:r>
            <a:endParaRPr sz="18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105</a:t>
            </a:fld>
            <a:endParaRPr/>
          </a:p>
        </p:txBody>
      </p:sp>
      <p:sp>
        <p:nvSpPr>
          <p:cNvPr id="1410" name="Google Shape;1410;p106"/>
          <p:cNvSpPr txBox="1"/>
          <p:nvPr/>
        </p:nvSpPr>
        <p:spPr>
          <a:xfrm>
            <a:off x="393500" y="708775"/>
            <a:ext cx="25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Laboratório</a:t>
            </a:r>
            <a:endParaRPr sz="2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1" name="Google Shape;1411;p106"/>
          <p:cNvSpPr txBox="1"/>
          <p:nvPr/>
        </p:nvSpPr>
        <p:spPr>
          <a:xfrm>
            <a:off x="161900" y="1369950"/>
            <a:ext cx="6214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Plaquetopenia (&lt; 100.000) isolada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80% com &lt; 20.000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Podem estar aumentadas de tamanho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Hb normal - Anemia micro hipo (se muito sangramento) 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Leucócitos normais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Sem indicação de mielograma (inicialmente)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2" name="Google Shape;1412;p106" descr="ubos De Exame Médico No ícone Do Suporte, Estilo Dos Desenhos Animados  Ilustração d"/>
          <p:cNvPicPr preferRelativeResize="0"/>
          <p:nvPr/>
        </p:nvPicPr>
        <p:blipFill rotWithShape="1">
          <a:blip r:embed="rId3">
            <a:alphaModFix/>
          </a:blip>
          <a:srcRect t="-10359" b="8598"/>
          <a:stretch/>
        </p:blipFill>
        <p:spPr>
          <a:xfrm>
            <a:off x="6184601" y="2115011"/>
            <a:ext cx="2241648" cy="23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0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106</a:t>
            </a:fld>
            <a:endParaRPr/>
          </a:p>
        </p:txBody>
      </p:sp>
      <p:sp>
        <p:nvSpPr>
          <p:cNvPr id="1418" name="Google Shape;1418;p107"/>
          <p:cNvSpPr txBox="1"/>
          <p:nvPr/>
        </p:nvSpPr>
        <p:spPr>
          <a:xfrm>
            <a:off x="239925" y="995225"/>
            <a:ext cx="360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Sinais de Alarme</a:t>
            </a:r>
            <a:endParaRPr sz="2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107"/>
          <p:cNvSpPr txBox="1"/>
          <p:nvPr/>
        </p:nvSpPr>
        <p:spPr>
          <a:xfrm>
            <a:off x="4241000" y="1130340"/>
            <a:ext cx="72534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Linfadenomegalia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Visceromegalias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Dor ósseas ou articular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Febre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Perda de peso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Icterícia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Neutropenia/ Leucocitose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Células atípicas no esfregaço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Anemia (?)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0" name="Google Shape;142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00" y="2043325"/>
            <a:ext cx="1925400" cy="18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107</a:t>
            </a:fld>
            <a:endParaRPr/>
          </a:p>
        </p:txBody>
      </p:sp>
      <p:sp>
        <p:nvSpPr>
          <p:cNvPr id="1426" name="Google Shape;1426;p108"/>
          <p:cNvSpPr txBox="1"/>
          <p:nvPr/>
        </p:nvSpPr>
        <p:spPr>
          <a:xfrm>
            <a:off x="227475" y="534450"/>
            <a:ext cx="25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Tratamento</a:t>
            </a:r>
            <a:endParaRPr sz="2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08"/>
          <p:cNvSpPr txBox="1"/>
          <p:nvPr/>
        </p:nvSpPr>
        <p:spPr>
          <a:xfrm>
            <a:off x="1301850" y="1276963"/>
            <a:ext cx="72534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17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Observação clínica     X    Tratamento farmacológico</a:t>
            </a:r>
            <a:endParaRPr sz="17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❏"/>
            </a:pPr>
            <a:r>
              <a:rPr lang="pt-BR" sz="17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Avaliar: gravidade do sangramento, grau da plaquetopenia e fatores de risco (TCE, uso AINEs, etc)</a:t>
            </a:r>
            <a:endParaRPr sz="17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❏"/>
            </a:pPr>
            <a:r>
              <a:rPr lang="pt-BR" sz="17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Tratamento farmacológico: corticosteroide, IGIV, IG anti-D</a:t>
            </a:r>
            <a:endParaRPr sz="17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❏"/>
            </a:pPr>
            <a:r>
              <a:rPr lang="pt-BR" sz="17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Restrição de atividades físicas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❏"/>
            </a:pPr>
            <a:r>
              <a:rPr lang="pt-BR" sz="17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Orientação de evitar antiplaquetários e anticoagulantes</a:t>
            </a:r>
            <a:endParaRPr sz="17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0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108</a:t>
            </a:fld>
            <a:endParaRPr/>
          </a:p>
        </p:txBody>
      </p:sp>
      <p:pic>
        <p:nvPicPr>
          <p:cNvPr id="1433" name="Google Shape;143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49800" y="-1343426"/>
            <a:ext cx="4583226" cy="77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109</a:t>
            </a:fld>
            <a:endParaRPr/>
          </a:p>
        </p:txBody>
      </p:sp>
      <p:sp>
        <p:nvSpPr>
          <p:cNvPr id="1439" name="Google Shape;1439;p110"/>
          <p:cNvSpPr txBox="1"/>
          <p:nvPr/>
        </p:nvSpPr>
        <p:spPr>
          <a:xfrm>
            <a:off x="439200" y="509525"/>
            <a:ext cx="254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Prognóstico</a:t>
            </a:r>
            <a:endParaRPr sz="2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10"/>
          <p:cNvSpPr txBox="1"/>
          <p:nvPr/>
        </p:nvSpPr>
        <p:spPr>
          <a:xfrm>
            <a:off x="589600" y="1201800"/>
            <a:ext cx="74682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Recorrência na maioria dos casos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 a 20% - forma crônica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❏"/>
            </a:pP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Fatores risco para cronificação: mais velhas; plaquetopenia menos grave; quadro insidioso; ausência de história de infecção viral ou vacina; ausência de sangramento de mucosa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Não há</a:t>
            </a:r>
            <a:r>
              <a:rPr lang="pt-BR" sz="160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impacto de tratamento na cronificação</a:t>
            </a:r>
            <a:endParaRPr sz="16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1" name="Google Shape;1441;p110"/>
          <p:cNvPicPr preferRelativeResize="0"/>
          <p:nvPr/>
        </p:nvPicPr>
        <p:blipFill rotWithShape="1">
          <a:blip r:embed="rId3">
            <a:alphaModFix/>
          </a:blip>
          <a:srcRect l="5840" t="7000" r="-5839" b="-6999"/>
          <a:stretch/>
        </p:blipFill>
        <p:spPr>
          <a:xfrm>
            <a:off x="6697900" y="30003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ANEMIA FERROPRIVA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thumbnail_A181FFBC-BFB7-4E0C-9367-81A73810B8B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79" y="859034"/>
            <a:ext cx="4567242" cy="342543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thumbnail_B780166F-AE20-4761-AB76-DBC2F87D5B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72" y="156824"/>
            <a:ext cx="6378390" cy="478379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 descr="thumbnail_1CE3EAE3-506F-407B-B60C-EDC90017D9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28" y="225515"/>
            <a:ext cx="3666056" cy="487791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thumbnail_778E1EB6-4862-419D-B40E-DD2B3C3BBB6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92890" y="632251"/>
            <a:ext cx="4984240" cy="373817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48274" y="859669"/>
            <a:ext cx="3047453" cy="94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49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OBJETIVOS</a:t>
            </a:r>
            <a:endParaRPr/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1"/>
          </p:nvPr>
        </p:nvSpPr>
        <p:spPr>
          <a:xfrm>
            <a:off x="776400" y="1259500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Identificar grupos de risco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Adotar medidas de prevenção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Identificar sinais / sintomas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Diagnosticar anemia ferropriva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Estabelecer condutas adequadas</a:t>
            </a:r>
            <a:endParaRPr/>
          </a:p>
        </p:txBody>
      </p:sp>
      <p:sp>
        <p:nvSpPr>
          <p:cNvPr id="318" name="Google Shape;318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SUMÁRIO</a:t>
            </a:r>
            <a:endParaRPr/>
          </a:p>
        </p:txBody>
      </p:sp>
      <p:sp>
        <p:nvSpPr>
          <p:cNvPr id="324" name="Google Shape;324;p11"/>
          <p:cNvSpPr txBox="1">
            <a:spLocks noGrp="1"/>
          </p:cNvSpPr>
          <p:nvPr>
            <p:ph type="body" idx="1"/>
          </p:nvPr>
        </p:nvSpPr>
        <p:spPr>
          <a:xfrm>
            <a:off x="776400" y="1393373"/>
            <a:ext cx="7591200" cy="334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Definir anemia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Diagnóstico diferencial das anemias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Abordagem da anemia ferropriva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Medidas profiláticas da anemia ferropriva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Diagnóstico</a:t>
            </a:r>
            <a:endParaRPr/>
          </a:p>
          <a:p>
            <a:pPr marL="91440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❏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Clínico / Laboratorial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Terapêutica</a:t>
            </a:r>
            <a:endParaRPr/>
          </a:p>
        </p:txBody>
      </p:sp>
      <p:sp>
        <p:nvSpPr>
          <p:cNvPr id="325" name="Google Shape;325;p1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 txBox="1">
            <a:spLocks noGrp="1"/>
          </p:cNvSpPr>
          <p:nvPr>
            <p:ph type="title"/>
          </p:nvPr>
        </p:nvSpPr>
        <p:spPr>
          <a:xfrm>
            <a:off x="468922" y="191685"/>
            <a:ext cx="4105942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Definição</a:t>
            </a:r>
            <a:endParaRPr sz="3000"/>
          </a:p>
        </p:txBody>
      </p:sp>
      <p:sp>
        <p:nvSpPr>
          <p:cNvPr id="331" name="Google Shape;331;p12"/>
          <p:cNvSpPr txBox="1">
            <a:spLocks noGrp="1"/>
          </p:cNvSpPr>
          <p:nvPr>
            <p:ph type="body" idx="1"/>
          </p:nvPr>
        </p:nvSpPr>
        <p:spPr>
          <a:xfrm>
            <a:off x="0" y="1271041"/>
            <a:ext cx="6873876" cy="274871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700">
                <a:solidFill>
                  <a:srgbClr val="06537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“</a:t>
            </a:r>
            <a:r>
              <a:rPr lang="pt-BR" sz="1700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Condição na qual a </a:t>
            </a:r>
            <a:r>
              <a:rPr lang="pt-BR" sz="1700" b="1" u="sng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concentração sanguínea de hemoglobina</a:t>
            </a:r>
            <a:endParaRPr/>
          </a:p>
          <a:p>
            <a:pPr marL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700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encontra abaixo dos valores esperados (</a:t>
            </a:r>
            <a:r>
              <a:rPr lang="pt-BR" sz="1700" b="1" u="sng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inferior a -2DP</a:t>
            </a:r>
            <a:r>
              <a:rPr lang="pt-BR" sz="1700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), tornando-se </a:t>
            </a:r>
            <a:r>
              <a:rPr lang="pt-BR" sz="1700" b="1" u="sng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insuficiente para atender as necessidades fisiológicas</a:t>
            </a:r>
            <a:r>
              <a:rPr lang="pt-BR" sz="170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700">
                <a:solidFill>
                  <a:srgbClr val="06537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exigidas de acordo com idade e sexo </a:t>
            </a:r>
            <a:r>
              <a:rPr lang="pt-BR" sz="1700">
                <a:solidFill>
                  <a:srgbClr val="06537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”</a:t>
            </a:r>
            <a:endParaRPr sz="1700">
              <a:solidFill>
                <a:srgbClr val="06537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2" name="Google Shape;332;p1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333" name="Google Shape;333;p12" descr="Diretor da OMS alerta para risco de nova onda da covid — Universidade  Federal do Maranh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3876" y="1271041"/>
            <a:ext cx="2270124" cy="22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2"/>
          <p:cNvSpPr/>
          <p:nvPr/>
        </p:nvSpPr>
        <p:spPr>
          <a:xfrm>
            <a:off x="6873876" y="3538366"/>
            <a:ext cx="2270124" cy="45502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06537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3"/>
          </a:solidFill>
          <a:ln w="25400" cap="flat" cmpd="sng">
            <a:solidFill>
              <a:srgbClr val="F2F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3" descr="Cansaço de fim de ano ou anemia: você sabe como diferenciar?"/>
          <p:cNvPicPr preferRelativeResize="0"/>
          <p:nvPr/>
        </p:nvPicPr>
        <p:blipFill rotWithShape="1">
          <a:blip r:embed="rId3">
            <a:alphaModFix/>
          </a:blip>
          <a:srcRect b="5641"/>
          <a:stretch/>
        </p:blipFill>
        <p:spPr>
          <a:xfrm>
            <a:off x="370628" y="58615"/>
            <a:ext cx="8402747" cy="485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 txBox="1">
            <a:spLocks noGrp="1"/>
          </p:cNvSpPr>
          <p:nvPr>
            <p:ph type="title"/>
          </p:nvPr>
        </p:nvSpPr>
        <p:spPr>
          <a:xfrm>
            <a:off x="186254" y="267285"/>
            <a:ext cx="3974123" cy="89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/>
              <a:t>LIMITES INFERIORES DE HEMOGLOBINA CONSIDERADOS NORMAIS PARA CRIANÇAS E ADOLESCENTES - OMS</a:t>
            </a:r>
            <a:endParaRPr sz="1600" b="0"/>
          </a:p>
        </p:txBody>
      </p:sp>
      <p:graphicFrame>
        <p:nvGraphicFramePr>
          <p:cNvPr id="346" name="Google Shape;346;p14"/>
          <p:cNvGraphicFramePr/>
          <p:nvPr/>
        </p:nvGraphicFramePr>
        <p:xfrm>
          <a:off x="1582632" y="154710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{A8576506-23C5-485A-BFAC-939F79F265B7}</a:tableStyleId>
              </a:tblPr>
              <a:tblGrid>
                <a:gridCol w="198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Faixa etária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Sexo / Gestante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Dosagem de Hb (g/dL)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6 meses a &lt; 5 anos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≥ 5 anos a &lt; 12 anos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11,5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≥ 12 anos a &lt; 15 anos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Masculino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12,0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Feminino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12,0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4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Gestante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≥ 15 anos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Masculino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13,0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Feminino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12,0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Gestante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11,0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grpSp>
        <p:nvGrpSpPr>
          <p:cNvPr id="352" name="Google Shape;352;p15"/>
          <p:cNvGrpSpPr/>
          <p:nvPr/>
        </p:nvGrpSpPr>
        <p:grpSpPr>
          <a:xfrm>
            <a:off x="2240637" y="328776"/>
            <a:ext cx="4651003" cy="4488878"/>
            <a:chOff x="1244174" y="82591"/>
            <a:chExt cx="4651003" cy="4488878"/>
          </a:xfrm>
        </p:grpSpPr>
        <p:sp>
          <p:nvSpPr>
            <p:cNvPr id="353" name="Google Shape;353;p15"/>
            <p:cNvSpPr/>
            <p:nvPr/>
          </p:nvSpPr>
          <p:spPr>
            <a:xfrm>
              <a:off x="2231178" y="1154830"/>
              <a:ext cx="2676994" cy="2676994"/>
            </a:xfrm>
            <a:prstGeom prst="ellipse">
              <a:avLst/>
            </a:prstGeom>
            <a:solidFill>
              <a:srgbClr val="677EC1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5"/>
            <p:cNvSpPr txBox="1"/>
            <p:nvPr/>
          </p:nvSpPr>
          <p:spPr>
            <a:xfrm>
              <a:off x="2623215" y="1546867"/>
              <a:ext cx="1892920" cy="1892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00"/>
                <a:buFont typeface="Arial"/>
                <a:buNone/>
              </a:pPr>
              <a:r>
                <a:rPr lang="pt-BR" sz="3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Anemia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2900427" y="82591"/>
              <a:ext cx="1338497" cy="1338497"/>
            </a:xfrm>
            <a:prstGeom prst="ellipse">
              <a:avLst/>
            </a:prstGeom>
            <a:solidFill>
              <a:srgbClr val="FF0000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 txBox="1"/>
            <p:nvPr/>
          </p:nvSpPr>
          <p:spPr>
            <a:xfrm>
              <a:off x="3096445" y="278609"/>
              <a:ext cx="946461" cy="9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Deficiências nutricionais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4556680" y="1285929"/>
              <a:ext cx="1338497" cy="1338497"/>
            </a:xfrm>
            <a:prstGeom prst="ellipse">
              <a:avLst/>
            </a:prstGeom>
            <a:solidFill>
              <a:srgbClr val="8193D0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5"/>
            <p:cNvSpPr txBox="1"/>
            <p:nvPr/>
          </p:nvSpPr>
          <p:spPr>
            <a:xfrm>
              <a:off x="4752698" y="1481947"/>
              <a:ext cx="946461" cy="9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Doenças hereditárias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924048" y="3232972"/>
              <a:ext cx="1338497" cy="1338497"/>
            </a:xfrm>
            <a:prstGeom prst="ellipse">
              <a:avLst/>
            </a:prstGeom>
            <a:solidFill>
              <a:srgbClr val="8F9FD6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 txBox="1"/>
            <p:nvPr/>
          </p:nvSpPr>
          <p:spPr>
            <a:xfrm>
              <a:off x="4120066" y="3428990"/>
              <a:ext cx="946461" cy="9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Infecções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Inflamações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Doenças crônicas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876806" y="3232972"/>
              <a:ext cx="1338497" cy="1338497"/>
            </a:xfrm>
            <a:prstGeom prst="ellipse">
              <a:avLst/>
            </a:prstGeom>
            <a:solidFill>
              <a:srgbClr val="9DAADD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 txBox="1"/>
            <p:nvPr/>
          </p:nvSpPr>
          <p:spPr>
            <a:xfrm>
              <a:off x="2072824" y="3428990"/>
              <a:ext cx="946461" cy="9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Disfunção medular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244174" y="1285929"/>
              <a:ext cx="1338497" cy="1338497"/>
            </a:xfrm>
            <a:prstGeom prst="ellipse">
              <a:avLst/>
            </a:prstGeom>
            <a:solidFill>
              <a:srgbClr val="ACB7E3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5"/>
            <p:cNvSpPr txBox="1"/>
            <p:nvPr/>
          </p:nvSpPr>
          <p:spPr>
            <a:xfrm>
              <a:off x="1440192" y="1481947"/>
              <a:ext cx="946461" cy="9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Exposição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Toxinas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pt-BR" sz="1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Medicamentos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15"/>
          <p:cNvSpPr/>
          <p:nvPr/>
        </p:nvSpPr>
        <p:spPr>
          <a:xfrm>
            <a:off x="7084454" y="3165230"/>
            <a:ext cx="1852246" cy="1172308"/>
          </a:xfrm>
          <a:prstGeom prst="wedgeRoundRectCallout">
            <a:avLst>
              <a:gd name="adj1" fmla="val 48154"/>
              <a:gd name="adj2" fmla="val -88500"/>
              <a:gd name="adj3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1/3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 casos a etiologia não é identificada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5"/>
          <p:cNvSpPr txBox="1"/>
          <p:nvPr/>
        </p:nvSpPr>
        <p:spPr>
          <a:xfrm>
            <a:off x="195578" y="243254"/>
            <a:ext cx="3587400" cy="55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CAUSAS DE ANEMIA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>
            <a:spLocks noGrp="1"/>
          </p:cNvSpPr>
          <p:nvPr>
            <p:ph type="title"/>
          </p:nvPr>
        </p:nvSpPr>
        <p:spPr>
          <a:xfrm>
            <a:off x="202019" y="226854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MOLÉCULA DA HEMOGLOBINA</a:t>
            </a:r>
            <a:endParaRPr/>
          </a:p>
        </p:txBody>
      </p:sp>
      <p:sp>
        <p:nvSpPr>
          <p:cNvPr id="372" name="Google Shape;372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373" name="Google Shape;373;p16" descr="UPE 2020) A hemoglobina do adulto humano é composta por quatro subunidades,  sendo duas do tipo alfa, codificadas pelo gene HBA - INDAGAÇÃO"/>
          <p:cNvPicPr preferRelativeResize="0"/>
          <p:nvPr/>
        </p:nvPicPr>
        <p:blipFill rotWithShape="1">
          <a:blip r:embed="rId3">
            <a:alphaModFix/>
          </a:blip>
          <a:srcRect b="12722"/>
          <a:stretch/>
        </p:blipFill>
        <p:spPr>
          <a:xfrm>
            <a:off x="2281501" y="1515933"/>
            <a:ext cx="4944208" cy="292711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6"/>
          <p:cNvSpPr/>
          <p:nvPr/>
        </p:nvSpPr>
        <p:spPr>
          <a:xfrm>
            <a:off x="6248401" y="1910862"/>
            <a:ext cx="1207477" cy="41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Cadeira β-2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6"/>
          <p:cNvSpPr/>
          <p:nvPr/>
        </p:nvSpPr>
        <p:spPr>
          <a:xfrm>
            <a:off x="6196430" y="3341077"/>
            <a:ext cx="789161" cy="25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</a:t>
            </a:r>
            <a:r>
              <a:rPr lang="pt-BR" sz="1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6053401" y="3575538"/>
            <a:ext cx="1207477" cy="25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Heme</a:t>
            </a:r>
            <a:endParaRPr sz="1400" b="1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6"/>
          <p:cNvCxnSpPr/>
          <p:nvPr/>
        </p:nvCxnSpPr>
        <p:spPr>
          <a:xfrm>
            <a:off x="5193323" y="3505199"/>
            <a:ext cx="339969" cy="0"/>
          </a:xfrm>
          <a:prstGeom prst="straightConnector1">
            <a:avLst/>
          </a:prstGeom>
          <a:noFill/>
          <a:ln w="28575" cap="flat" cmpd="sng">
            <a:solidFill>
              <a:srgbClr val="23262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" name="Google Shape;378;p16"/>
          <p:cNvSpPr/>
          <p:nvPr/>
        </p:nvSpPr>
        <p:spPr>
          <a:xfrm>
            <a:off x="6264621" y="3855417"/>
            <a:ext cx="1207478" cy="41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Cadeira α-2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16"/>
          <p:cNvCxnSpPr/>
          <p:nvPr/>
        </p:nvCxnSpPr>
        <p:spPr>
          <a:xfrm>
            <a:off x="2942492" y="2133599"/>
            <a:ext cx="339969" cy="0"/>
          </a:xfrm>
          <a:prstGeom prst="straightConnector1">
            <a:avLst/>
          </a:prstGeom>
          <a:noFill/>
          <a:ln w="28575" cap="flat" cmpd="sng">
            <a:solidFill>
              <a:srgbClr val="23262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16"/>
          <p:cNvSpPr/>
          <p:nvPr/>
        </p:nvSpPr>
        <p:spPr>
          <a:xfrm>
            <a:off x="1834660" y="1910861"/>
            <a:ext cx="1207478" cy="41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Cadeira β-1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6"/>
          <p:cNvSpPr/>
          <p:nvPr/>
        </p:nvSpPr>
        <p:spPr>
          <a:xfrm>
            <a:off x="1995719" y="3878863"/>
            <a:ext cx="1207478" cy="41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Cadeira α-1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>
            <a:spLocks noGrp="1"/>
          </p:cNvSpPr>
          <p:nvPr>
            <p:ph type="title"/>
          </p:nvPr>
        </p:nvSpPr>
        <p:spPr>
          <a:xfrm>
            <a:off x="269562" y="213216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FISIOPATOLOGIA DAS ANEMIAS NUTRICIONAIS</a:t>
            </a:r>
            <a:endParaRPr/>
          </a:p>
        </p:txBody>
      </p:sp>
      <p:sp>
        <p:nvSpPr>
          <p:cNvPr id="387" name="Google Shape;38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grpSp>
        <p:nvGrpSpPr>
          <p:cNvPr id="388" name="Google Shape;388;p17"/>
          <p:cNvGrpSpPr/>
          <p:nvPr/>
        </p:nvGrpSpPr>
        <p:grpSpPr>
          <a:xfrm>
            <a:off x="2427205" y="1308858"/>
            <a:ext cx="3797220" cy="3584018"/>
            <a:chOff x="926651" y="45948"/>
            <a:chExt cx="3797220" cy="3584018"/>
          </a:xfrm>
        </p:grpSpPr>
        <p:sp>
          <p:nvSpPr>
            <p:cNvPr id="389" name="Google Shape;389;p17"/>
            <p:cNvSpPr/>
            <p:nvPr/>
          </p:nvSpPr>
          <p:spPr>
            <a:xfrm>
              <a:off x="1722487" y="45948"/>
              <a:ext cx="2205549" cy="2205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7"/>
            <p:cNvSpPr txBox="1"/>
            <p:nvPr/>
          </p:nvSpPr>
          <p:spPr>
            <a:xfrm>
              <a:off x="2016560" y="431920"/>
              <a:ext cx="1617402" cy="9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Ingestão inadequada da dieta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18322" y="1424417"/>
              <a:ext cx="2205549" cy="2205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7"/>
            <p:cNvSpPr txBox="1"/>
            <p:nvPr/>
          </p:nvSpPr>
          <p:spPr>
            <a:xfrm>
              <a:off x="3192853" y="1994183"/>
              <a:ext cx="1323329" cy="1213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Má-absorção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926651" y="1424417"/>
              <a:ext cx="2205549" cy="2205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7"/>
            <p:cNvSpPr txBox="1"/>
            <p:nvPr/>
          </p:nvSpPr>
          <p:spPr>
            <a:xfrm>
              <a:off x="1134340" y="1994183"/>
              <a:ext cx="1323329" cy="1213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Necessidades nutricionais aumentadas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17"/>
          <p:cNvSpPr/>
          <p:nvPr/>
        </p:nvSpPr>
        <p:spPr>
          <a:xfrm>
            <a:off x="6678438" y="2678836"/>
            <a:ext cx="2313161" cy="84406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5B63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Anemia ferropriva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Anemia megaloblástica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OBJETIVO</a:t>
            </a:r>
            <a:endParaRPr sz="3000"/>
          </a:p>
        </p:txBody>
      </p:sp>
      <p:sp>
        <p:nvSpPr>
          <p:cNvPr id="231" name="Google Shape;231;p2"/>
          <p:cNvSpPr txBox="1">
            <a:spLocks noGrp="1"/>
          </p:cNvSpPr>
          <p:nvPr>
            <p:ph type="body" idx="1"/>
          </p:nvPr>
        </p:nvSpPr>
        <p:spPr>
          <a:xfrm>
            <a:off x="776450" y="1828725"/>
            <a:ext cx="7952950" cy="148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latin typeface="Montserrat Medium"/>
                <a:ea typeface="Montserrat Medium"/>
                <a:cs typeface="Montserrat Medium"/>
                <a:sym typeface="Montserrat Medium"/>
              </a:rPr>
              <a:t>Discutir casos clínicos para sedimentação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latin typeface="Montserrat Medium"/>
                <a:ea typeface="Montserrat Medium"/>
                <a:cs typeface="Montserrat Medium"/>
                <a:sym typeface="Montserrat Medium"/>
              </a:rPr>
              <a:t>dos conhecimentos relativos ao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>
                <a:latin typeface="Montserrat Black"/>
                <a:ea typeface="Montserrat Black"/>
                <a:cs typeface="Montserrat Black"/>
                <a:sym typeface="Montserrat Black"/>
              </a:rPr>
              <a:t>HEMOGRAMA EM PEDIATRIA</a:t>
            </a:r>
            <a:endParaRPr sz="2400" b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2" name="Google Shape;232;p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597737" y="196363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600"/>
              <a:t>ANEMIA FERROPRIVA</a:t>
            </a:r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body" idx="1"/>
          </p:nvPr>
        </p:nvSpPr>
        <p:spPr>
          <a:xfrm>
            <a:off x="483372" y="1492992"/>
            <a:ext cx="3701765" cy="324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Doença nutricional mais frequente no mundo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Principal causa de anemia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Mais de </a:t>
            </a:r>
            <a:r>
              <a:rPr lang="pt-BR" sz="3000" b="1">
                <a:latin typeface="Montserrat Medium"/>
                <a:ea typeface="Montserrat Medium"/>
                <a:cs typeface="Montserrat Medium"/>
                <a:sym typeface="Montserrat Medium"/>
              </a:rPr>
              <a:t>60%</a:t>
            </a: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dos casos          em todo mundo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b="1">
                <a:latin typeface="Montserrat Medium"/>
                <a:ea typeface="Montserrat Medium"/>
                <a:cs typeface="Montserrat Medium"/>
                <a:sym typeface="Montserrat Medium"/>
              </a:rPr>
              <a:t>Grupos de risco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Prematuridade/ Baixo peso/  Gestações múltipla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Pré-escolar (&lt; 5 anos) 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Mulheres em idade de reprodução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Mulheres grávidas</a:t>
            </a:r>
            <a:endParaRPr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Obesidade</a:t>
            </a:r>
            <a:endParaRPr/>
          </a:p>
          <a:p>
            <a:pPr marL="91440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1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>
            <a:spLocks noGrp="1"/>
          </p:cNvSpPr>
          <p:nvPr>
            <p:ph type="title"/>
          </p:nvPr>
        </p:nvSpPr>
        <p:spPr>
          <a:xfrm>
            <a:off x="389588" y="320639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EPIDEMIOLOGIA DA ANEMIA FERROPRIVA</a:t>
            </a:r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10" name="Google Shape;410;p19" descr="Mundo PNG - Vetores, Clip Art e Imagens Mundo PNG transpar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154" y="1841484"/>
            <a:ext cx="5322277" cy="299378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9"/>
          <p:cNvSpPr txBox="1"/>
          <p:nvPr/>
        </p:nvSpPr>
        <p:spPr>
          <a:xfrm>
            <a:off x="2731477" y="1113781"/>
            <a:ext cx="215704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bilhões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anêmicos no mundo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9"/>
          <p:cNvSpPr txBox="1"/>
          <p:nvPr/>
        </p:nvSpPr>
        <p:spPr>
          <a:xfrm>
            <a:off x="4572001" y="1452335"/>
            <a:ext cx="215704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a 50%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deficiência de ferro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9"/>
          <p:cNvSpPr txBox="1"/>
          <p:nvPr/>
        </p:nvSpPr>
        <p:spPr>
          <a:xfrm>
            <a:off x="3376246" y="3510479"/>
            <a:ext cx="178190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40 a 50%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deficiência de ferro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&lt; 3 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title"/>
          </p:nvPr>
        </p:nvSpPr>
        <p:spPr>
          <a:xfrm>
            <a:off x="144314" y="-6195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CAUSAS </a:t>
            </a:r>
            <a:br>
              <a:rPr lang="pt-BR"/>
            </a:br>
            <a:r>
              <a:rPr lang="pt-BR"/>
              <a:t>DEFICIÊNCIA DE FERRO</a:t>
            </a:r>
            <a:endParaRPr/>
          </a:p>
        </p:txBody>
      </p:sp>
      <p:sp>
        <p:nvSpPr>
          <p:cNvPr id="419" name="Google Shape;419;p2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grpSp>
        <p:nvGrpSpPr>
          <p:cNvPr id="420" name="Google Shape;420;p20"/>
          <p:cNvGrpSpPr/>
          <p:nvPr/>
        </p:nvGrpSpPr>
        <p:grpSpPr>
          <a:xfrm>
            <a:off x="2880598" y="1326824"/>
            <a:ext cx="3454609" cy="3260642"/>
            <a:chOff x="980725" y="41803"/>
            <a:chExt cx="3454609" cy="3260642"/>
          </a:xfrm>
        </p:grpSpPr>
        <p:sp>
          <p:nvSpPr>
            <p:cNvPr id="421" name="Google Shape;421;p20"/>
            <p:cNvSpPr/>
            <p:nvPr/>
          </p:nvSpPr>
          <p:spPr>
            <a:xfrm>
              <a:off x="1704755" y="41803"/>
              <a:ext cx="2006549" cy="2006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0"/>
            <p:cNvSpPr txBox="1"/>
            <p:nvPr/>
          </p:nvSpPr>
          <p:spPr>
            <a:xfrm>
              <a:off x="1972295" y="392949"/>
              <a:ext cx="1471469" cy="902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Aumento da perda de ferro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2428785" y="1295896"/>
              <a:ext cx="2006549" cy="2006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0"/>
            <p:cNvSpPr txBox="1"/>
            <p:nvPr/>
          </p:nvSpPr>
          <p:spPr>
            <a:xfrm>
              <a:off x="3042455" y="1814255"/>
              <a:ext cx="1203929" cy="1103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Diminuição da ingestão 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má-absorção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980725" y="1295896"/>
              <a:ext cx="2006549" cy="2006549"/>
            </a:xfrm>
            <a:prstGeom prst="ellipse">
              <a:avLst/>
            </a:prstGeom>
            <a:solidFill>
              <a:srgbClr val="7D89AB">
                <a:alpha val="49411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1169675" y="1814255"/>
              <a:ext cx="1203929" cy="1103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Aumento da necessidade de ferro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" name="Google Shape;427;p20"/>
          <p:cNvSpPr/>
          <p:nvPr/>
        </p:nvSpPr>
        <p:spPr>
          <a:xfrm>
            <a:off x="4511655" y="30428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5068889" y="2762250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4000624" y="2762250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4517904" y="3594588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2864727" y="4772600"/>
            <a:ext cx="241788" cy="2417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5248889" y="4734075"/>
            <a:ext cx="241788" cy="241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3055330" y="4772600"/>
            <a:ext cx="1504217" cy="22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Muito alto risco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440355" y="4725617"/>
            <a:ext cx="1430215" cy="24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Alto risco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3250867" y="519361"/>
            <a:ext cx="3058570" cy="9187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Sangramento gastrointestinal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Doação regular de sangue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Menstruação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Medicamentos: AINEs / Anticoagulantes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6155462" y="2866169"/>
            <a:ext cx="2834793" cy="1456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Vegetarianismo ou veganismo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Drogas que 🡳 acidez gástrica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Alimentação não balanceada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Úlcera gastrointestinal ou infecções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Alimentos: </a:t>
            </a:r>
            <a:r>
              <a:rPr lang="pt-BR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Fitatos (cereis / leguminosas) / Cálcio e fósforo (proteínas do leite / ovo)/ Fenólicos (chá / café / refrigerantes / achocolatados)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144314" y="3109791"/>
            <a:ext cx="2879600" cy="9187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Crianças 0 a 5 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Meninas adolescentes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Gravidez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Mulher em idade reprodutiva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1"/>
          <p:cNvSpPr txBox="1">
            <a:spLocks noGrp="1"/>
          </p:cNvSpPr>
          <p:nvPr>
            <p:ph type="title"/>
          </p:nvPr>
        </p:nvSpPr>
        <p:spPr>
          <a:xfrm>
            <a:off x="188178" y="86177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REPERCUSSÕES DA ANEMIA FERROPRIVA PARA CRIANÇA</a:t>
            </a:r>
            <a:endParaRPr/>
          </a:p>
        </p:txBody>
      </p:sp>
      <p:sp>
        <p:nvSpPr>
          <p:cNvPr id="443" name="Google Shape;443;p2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44" name="Google Shape;444;p21"/>
          <p:cNvPicPr preferRelativeResize="0"/>
          <p:nvPr/>
        </p:nvPicPr>
        <p:blipFill rotWithShape="1">
          <a:blip r:embed="rId3">
            <a:alphaModFix/>
          </a:blip>
          <a:srcRect l="19003" t="-3970" r="15128" b="16409"/>
          <a:stretch/>
        </p:blipFill>
        <p:spPr>
          <a:xfrm>
            <a:off x="1023822" y="1810304"/>
            <a:ext cx="767250" cy="101990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1"/>
          <p:cNvSpPr/>
          <p:nvPr/>
        </p:nvSpPr>
        <p:spPr>
          <a:xfrm>
            <a:off x="758180" y="1661855"/>
            <a:ext cx="1316805" cy="1316805"/>
          </a:xfrm>
          <a:prstGeom prst="ellipse">
            <a:avLst/>
          </a:prstGeom>
          <a:noFill/>
          <a:ln w="25400" cap="flat" cmpd="sng">
            <a:solidFill>
              <a:srgbClr val="5B63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21"/>
          <p:cNvPicPr preferRelativeResize="0"/>
          <p:nvPr/>
        </p:nvPicPr>
        <p:blipFill rotWithShape="1">
          <a:blip r:embed="rId4">
            <a:alphaModFix/>
          </a:blip>
          <a:srcRect l="17786" r="16952" b="18176"/>
          <a:stretch/>
        </p:blipFill>
        <p:spPr>
          <a:xfrm>
            <a:off x="3500213" y="1703331"/>
            <a:ext cx="898806" cy="112688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1"/>
          <p:cNvSpPr/>
          <p:nvPr/>
        </p:nvSpPr>
        <p:spPr>
          <a:xfrm>
            <a:off x="3255195" y="1661854"/>
            <a:ext cx="1316805" cy="1316805"/>
          </a:xfrm>
          <a:prstGeom prst="ellipse">
            <a:avLst/>
          </a:prstGeom>
          <a:noFill/>
          <a:ln w="25400" cap="flat" cmpd="sng">
            <a:solidFill>
              <a:srgbClr val="5B63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1"/>
          <p:cNvPicPr preferRelativeResize="0"/>
          <p:nvPr/>
        </p:nvPicPr>
        <p:blipFill rotWithShape="1">
          <a:blip r:embed="rId5">
            <a:alphaModFix/>
          </a:blip>
          <a:srcRect l="12265" r="10797" b="21368"/>
          <a:stretch/>
        </p:blipFill>
        <p:spPr>
          <a:xfrm>
            <a:off x="6063847" y="1666982"/>
            <a:ext cx="1102576" cy="112688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1"/>
          <p:cNvSpPr/>
          <p:nvPr/>
        </p:nvSpPr>
        <p:spPr>
          <a:xfrm>
            <a:off x="5933286" y="1613496"/>
            <a:ext cx="1316805" cy="1316805"/>
          </a:xfrm>
          <a:prstGeom prst="ellipse">
            <a:avLst/>
          </a:prstGeom>
          <a:noFill/>
          <a:ln w="25400" cap="flat" cmpd="sng">
            <a:solidFill>
              <a:srgbClr val="5B63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1"/>
          <p:cNvSpPr/>
          <p:nvPr/>
        </p:nvSpPr>
        <p:spPr>
          <a:xfrm>
            <a:off x="364068" y="3038558"/>
            <a:ext cx="2105027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Prematuridade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Baixo peso ao nascer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Aumento da mortalidade perinatal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1"/>
          <p:cNvSpPr/>
          <p:nvPr/>
        </p:nvSpPr>
        <p:spPr>
          <a:xfrm>
            <a:off x="3015393" y="3059943"/>
            <a:ext cx="2105027" cy="104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Depressão materna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Piora do aleitamento materno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Piora dos cuidados com 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1"/>
          <p:cNvSpPr/>
          <p:nvPr/>
        </p:nvSpPr>
        <p:spPr>
          <a:xfrm>
            <a:off x="5294650" y="3125766"/>
            <a:ext cx="2760514" cy="67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Prejudica crescimento / DNPM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Cognitivas / Comportamentais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Linguagem / Motoras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5294650" y="3833340"/>
            <a:ext cx="3562737" cy="104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Cáries dentárias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Alterações na imunidade não específica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Alteração no paladar / apetite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alterada ao estresse metabólico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59" name="Google Shape;459;p22"/>
          <p:cNvSpPr/>
          <p:nvPr/>
        </p:nvSpPr>
        <p:spPr>
          <a:xfrm>
            <a:off x="1101970" y="1559169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suspeitar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3763108" y="1559169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diagnosticar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2"/>
          <p:cNvSpPr/>
          <p:nvPr/>
        </p:nvSpPr>
        <p:spPr>
          <a:xfrm>
            <a:off x="6424246" y="1559169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conduzir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2"/>
          <p:cNvSpPr txBox="1">
            <a:spLocks noGrp="1"/>
          </p:cNvSpPr>
          <p:nvPr>
            <p:ph type="title"/>
          </p:nvPr>
        </p:nvSpPr>
        <p:spPr>
          <a:xfrm>
            <a:off x="175708" y="144793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ANEMIA FERROPRIVA</a:t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735807" y="3364523"/>
            <a:ext cx="2467201" cy="9187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Anamnese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Grupos de risco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Sinais e Sintomas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2"/>
          <p:cNvSpPr/>
          <p:nvPr/>
        </p:nvSpPr>
        <p:spPr>
          <a:xfrm>
            <a:off x="3432184" y="3364523"/>
            <a:ext cx="2467201" cy="9187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Hemograma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Índices hematimetricos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Esfregaço sanguíneo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2"/>
          <p:cNvSpPr/>
          <p:nvPr/>
        </p:nvSpPr>
        <p:spPr>
          <a:xfrm>
            <a:off x="6131238" y="3364523"/>
            <a:ext cx="2467201" cy="91879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Dieta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Reposição medicamentosa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>
            <a:spLocks noGrp="1"/>
          </p:cNvSpPr>
          <p:nvPr>
            <p:ph type="title"/>
          </p:nvPr>
        </p:nvSpPr>
        <p:spPr>
          <a:xfrm>
            <a:off x="272358" y="148953"/>
            <a:ext cx="2787366" cy="5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ANEMIA FERROPRIVA</a:t>
            </a:r>
            <a:endParaRPr/>
          </a:p>
        </p:txBody>
      </p:sp>
      <p:sp>
        <p:nvSpPr>
          <p:cNvPr id="471" name="Google Shape;471;p23"/>
          <p:cNvSpPr/>
          <p:nvPr/>
        </p:nvSpPr>
        <p:spPr>
          <a:xfrm>
            <a:off x="618330" y="1705710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suspeitar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2766646" y="806128"/>
            <a:ext cx="1805354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Anamnese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3"/>
          <p:cNvSpPr/>
          <p:nvPr/>
        </p:nvSpPr>
        <p:spPr>
          <a:xfrm>
            <a:off x="4967709" y="241434"/>
            <a:ext cx="3627300" cy="164520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História Alimentar (LV / Dieta carente)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Profilaxia para ferropenia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Perda sanguínea – Fezes / Urina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Infecções de repetição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Grupos de Risco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Prematuridade / Pré-escolares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Adolescentes / Gestantes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3"/>
          <p:cNvSpPr/>
          <p:nvPr/>
        </p:nvSpPr>
        <p:spPr>
          <a:xfrm>
            <a:off x="2766645" y="2350479"/>
            <a:ext cx="1805355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Sinais e Sintomas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3"/>
          <p:cNvSpPr/>
          <p:nvPr/>
        </p:nvSpPr>
        <p:spPr>
          <a:xfrm>
            <a:off x="2766645" y="3894830"/>
            <a:ext cx="1805355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3"/>
          <p:cNvSpPr/>
          <p:nvPr/>
        </p:nvSpPr>
        <p:spPr>
          <a:xfrm>
            <a:off x="4994029" y="2041802"/>
            <a:ext cx="3587400" cy="11536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Palidez cutânea / Adinamia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Perversão do apetite </a:t>
            </a:r>
            <a:r>
              <a:rPr lang="pt-B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(Geofagia / Pagofagia)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Claudicação intermitente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Distúrbios visuais / Zumbido no ouvido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Dificuldade escolar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3"/>
          <p:cNvSpPr/>
          <p:nvPr/>
        </p:nvSpPr>
        <p:spPr>
          <a:xfrm>
            <a:off x="4981290" y="3342729"/>
            <a:ext cx="3600139" cy="164520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Palidez cutâneo-mucosa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Escleras azuis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Taquicardia / Sopros cardíacos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Esplenomegalia (10% dos casos)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Astenia / Algia em MMII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Unhas quebradiças / Estomatite angular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Respiração ofegante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23"/>
          <p:cNvCxnSpPr>
            <a:stCxn id="471" idx="7"/>
            <a:endCxn id="472" idx="1"/>
          </p:cNvCxnSpPr>
          <p:nvPr/>
        </p:nvCxnSpPr>
        <p:spPr>
          <a:xfrm rot="10800000" flipH="1">
            <a:off x="2159296" y="1064098"/>
            <a:ext cx="607200" cy="9060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9" name="Google Shape;479;p23"/>
          <p:cNvCxnSpPr>
            <a:stCxn id="471" idx="6"/>
            <a:endCxn id="474" idx="1"/>
          </p:cNvCxnSpPr>
          <p:nvPr/>
        </p:nvCxnSpPr>
        <p:spPr>
          <a:xfrm>
            <a:off x="2423684" y="2608387"/>
            <a:ext cx="342900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0" name="Google Shape;480;p23"/>
          <p:cNvCxnSpPr>
            <a:stCxn id="471" idx="5"/>
            <a:endCxn id="475" idx="1"/>
          </p:cNvCxnSpPr>
          <p:nvPr/>
        </p:nvCxnSpPr>
        <p:spPr>
          <a:xfrm>
            <a:off x="2159296" y="3246676"/>
            <a:ext cx="607200" cy="9060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23"/>
          <p:cNvCxnSpPr>
            <a:stCxn id="472" idx="3"/>
            <a:endCxn id="473" idx="1"/>
          </p:cNvCxnSpPr>
          <p:nvPr/>
        </p:nvCxnSpPr>
        <p:spPr>
          <a:xfrm>
            <a:off x="4572000" y="1064036"/>
            <a:ext cx="395700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3"/>
          <p:cNvCxnSpPr/>
          <p:nvPr/>
        </p:nvCxnSpPr>
        <p:spPr>
          <a:xfrm>
            <a:off x="4572000" y="2608387"/>
            <a:ext cx="395709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3" name="Google Shape;483;p23"/>
          <p:cNvCxnSpPr/>
          <p:nvPr/>
        </p:nvCxnSpPr>
        <p:spPr>
          <a:xfrm>
            <a:off x="4571999" y="4158602"/>
            <a:ext cx="395709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23"/>
          <p:cNvCxnSpPr>
            <a:stCxn id="472" idx="2"/>
            <a:endCxn id="474" idx="0"/>
          </p:cNvCxnSpPr>
          <p:nvPr/>
        </p:nvCxnSpPr>
        <p:spPr>
          <a:xfrm>
            <a:off x="3669323" y="1321944"/>
            <a:ext cx="0" cy="10284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lg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grpSp>
        <p:nvGrpSpPr>
          <p:cNvPr id="490" name="Google Shape;490;p24"/>
          <p:cNvGrpSpPr/>
          <p:nvPr/>
        </p:nvGrpSpPr>
        <p:grpSpPr>
          <a:xfrm>
            <a:off x="38898" y="682678"/>
            <a:ext cx="8999843" cy="3777410"/>
            <a:chOff x="447821" y="0"/>
            <a:chExt cx="8999843" cy="3777410"/>
          </a:xfrm>
        </p:grpSpPr>
        <p:sp>
          <p:nvSpPr>
            <p:cNvPr id="491" name="Google Shape;491;p24"/>
            <p:cNvSpPr/>
            <p:nvPr/>
          </p:nvSpPr>
          <p:spPr>
            <a:xfrm>
              <a:off x="3817255" y="2345882"/>
              <a:ext cx="2277161" cy="1431528"/>
            </a:xfrm>
            <a:prstGeom prst="ellipse">
              <a:avLst/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 txBox="1"/>
            <p:nvPr/>
          </p:nvSpPr>
          <p:spPr>
            <a:xfrm>
              <a:off x="4150738" y="2555524"/>
              <a:ext cx="1610195" cy="1012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Manifestações clínicas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 rot="10539977">
              <a:off x="1029518" y="3054934"/>
              <a:ext cx="2646135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447821" y="2958077"/>
              <a:ext cx="1170959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 txBox="1"/>
            <p:nvPr/>
          </p:nvSpPr>
          <p:spPr>
            <a:xfrm>
              <a:off x="471301" y="2981557"/>
              <a:ext cx="1123999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Palidez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pt-BR" sz="1200" b="1" i="0" u="sng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Palmar</a:t>
              </a: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/ Oral)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 rot="-9517166">
              <a:off x="1198611" y="1922379"/>
              <a:ext cx="2736599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707299" y="1226715"/>
              <a:ext cx="1170959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 txBox="1"/>
            <p:nvPr/>
          </p:nvSpPr>
          <p:spPr>
            <a:xfrm>
              <a:off x="730779" y="1250195"/>
              <a:ext cx="1123999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Dor MMII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Síndrome das pernas inquietas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 rot="-8111106">
              <a:off x="1877222" y="1168276"/>
              <a:ext cx="2756570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1692289" y="0"/>
              <a:ext cx="1170959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 txBox="1"/>
            <p:nvPr/>
          </p:nvSpPr>
          <p:spPr>
            <a:xfrm>
              <a:off x="1715769" y="23480"/>
              <a:ext cx="1123999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Irritabilidade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 rot="-6171429">
              <a:off x="3613321" y="1119687"/>
              <a:ext cx="1891670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3847653" y="731"/>
              <a:ext cx="1002070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4"/>
            <p:cNvSpPr txBox="1"/>
            <p:nvPr/>
          </p:nvSpPr>
          <p:spPr>
            <a:xfrm>
              <a:off x="3871133" y="24211"/>
              <a:ext cx="955110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Apatia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Cansaço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4"/>
            <p:cNvSpPr/>
            <p:nvPr/>
          </p:nvSpPr>
          <p:spPr>
            <a:xfrm rot="-4016953">
              <a:off x="4680845" y="1127360"/>
              <a:ext cx="2022533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599922" y="0"/>
              <a:ext cx="976297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4"/>
            <p:cNvSpPr txBox="1"/>
            <p:nvPr/>
          </p:nvSpPr>
          <p:spPr>
            <a:xfrm>
              <a:off x="5623402" y="23480"/>
              <a:ext cx="929337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Taquicardia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Sopros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4"/>
            <p:cNvSpPr/>
            <p:nvPr/>
          </p:nvSpPr>
          <p:spPr>
            <a:xfrm rot="-2723857">
              <a:off x="5261464" y="1166633"/>
              <a:ext cx="2724164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6931267" y="0"/>
              <a:ext cx="1297420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4"/>
            <p:cNvSpPr txBox="1"/>
            <p:nvPr/>
          </p:nvSpPr>
          <p:spPr>
            <a:xfrm>
              <a:off x="6954747" y="23480"/>
              <a:ext cx="1250460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Sangramentos de mucosas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Queilite angular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 rot="-1292608">
              <a:off x="5971406" y="1928861"/>
              <a:ext cx="2674143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8063992" y="1241044"/>
              <a:ext cx="976297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 txBox="1"/>
            <p:nvPr/>
          </p:nvSpPr>
          <p:spPr>
            <a:xfrm>
              <a:off x="8087472" y="1264524"/>
              <a:ext cx="929337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Distúrbios de conduta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4"/>
            <p:cNvSpPr/>
            <p:nvPr/>
          </p:nvSpPr>
          <p:spPr>
            <a:xfrm rot="250249">
              <a:off x="6233298" y="3044960"/>
              <a:ext cx="2582132" cy="40798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BEC3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8176358" y="2942024"/>
              <a:ext cx="1271306" cy="801656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4"/>
            <p:cNvSpPr txBox="1"/>
            <p:nvPr/>
          </p:nvSpPr>
          <p:spPr>
            <a:xfrm>
              <a:off x="8199838" y="2965504"/>
              <a:ext cx="1224346" cy="75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Infecções de repetição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5"/>
          <p:cNvSpPr txBox="1">
            <a:spLocks noGrp="1"/>
          </p:cNvSpPr>
          <p:nvPr>
            <p:ph type="title"/>
          </p:nvPr>
        </p:nvSpPr>
        <p:spPr>
          <a:xfrm>
            <a:off x="272358" y="148953"/>
            <a:ext cx="2787366" cy="5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ANEMIA FERROPRIVA</a:t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18330" y="1705710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diagnosticar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2766646" y="922677"/>
            <a:ext cx="1805354" cy="96395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Anamnese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Sinais e Sintomas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2766645" y="3894830"/>
            <a:ext cx="1805355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Exames complementares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5"/>
          <p:cNvSpPr/>
          <p:nvPr/>
        </p:nvSpPr>
        <p:spPr>
          <a:xfrm>
            <a:off x="4981290" y="3440725"/>
            <a:ext cx="3600139" cy="14768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Hemograma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Contagem 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Índices Hematimétricos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Hematoscopia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Cinética de ferro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25"/>
          <p:cNvCxnSpPr>
            <a:stCxn id="522" idx="7"/>
            <a:endCxn id="523" idx="1"/>
          </p:cNvCxnSpPr>
          <p:nvPr/>
        </p:nvCxnSpPr>
        <p:spPr>
          <a:xfrm rot="10800000" flipH="1">
            <a:off x="2159296" y="1404598"/>
            <a:ext cx="607200" cy="5655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7" name="Google Shape;527;p25"/>
          <p:cNvCxnSpPr>
            <a:stCxn id="522" idx="5"/>
            <a:endCxn id="524" idx="1"/>
          </p:cNvCxnSpPr>
          <p:nvPr/>
        </p:nvCxnSpPr>
        <p:spPr>
          <a:xfrm>
            <a:off x="2159296" y="3246676"/>
            <a:ext cx="607200" cy="9060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25"/>
          <p:cNvCxnSpPr/>
          <p:nvPr/>
        </p:nvCxnSpPr>
        <p:spPr>
          <a:xfrm>
            <a:off x="4571999" y="4158602"/>
            <a:ext cx="395709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534" name="Google Shape;534;p26"/>
          <p:cNvSpPr txBox="1"/>
          <p:nvPr/>
        </p:nvSpPr>
        <p:spPr>
          <a:xfrm>
            <a:off x="339969" y="222737"/>
            <a:ext cx="5545016" cy="55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6"/>
          <p:cNvSpPr/>
          <p:nvPr/>
        </p:nvSpPr>
        <p:spPr>
          <a:xfrm>
            <a:off x="4466491" y="1025654"/>
            <a:ext cx="3934662" cy="2763943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25400" cap="flat" cmpd="sng">
            <a:solidFill>
              <a:srgbClr val="5B63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Sinais clínicos se tornam visíveis apenas depois da condição instalada ou quadro de deficiência já intenso, com consequências  graves e de longa duração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609599" y="1501464"/>
            <a:ext cx="3317631" cy="181232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avaliação clínica não é suficiente para detecção de casos precocemente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 txBox="1">
            <a:spLocks noGrp="1"/>
          </p:cNvSpPr>
          <p:nvPr>
            <p:ph type="title"/>
          </p:nvPr>
        </p:nvSpPr>
        <p:spPr>
          <a:xfrm>
            <a:off x="178573" y="93785"/>
            <a:ext cx="3947950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ESTÁGIOS DE DEPLEÇÃO DE FERRO</a:t>
            </a:r>
            <a:endParaRPr/>
          </a:p>
        </p:txBody>
      </p:sp>
      <p:sp>
        <p:nvSpPr>
          <p:cNvPr id="542" name="Google Shape;542;p2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aphicFrame>
        <p:nvGraphicFramePr>
          <p:cNvPr id="543" name="Google Shape;543;p27"/>
          <p:cNvGraphicFramePr/>
          <p:nvPr/>
        </p:nvGraphicFramePr>
        <p:xfrm>
          <a:off x="106871" y="60902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192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2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Estágios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Exames diagnósticos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Observações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Depleção de Ferro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(1º estágio)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Ferritina sérica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12 μg/ L (&lt; 5 anos) e &lt; 15 μg/ L (Entre 5 a 12 anos)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 &gt; 30 μg/ 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/>
                        <a:t>Compromete a mielinização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Deficiência de Ferro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(2º estágio)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Ferro sérico (&lt; 30 mg/dL)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 ( &gt; 50 mg/dL)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↑ capacidade total de ligação da transferrina (CTLT) </a:t>
                      </a: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 - 250-390μg/dL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/>
                        <a:t>↓ índice de </a:t>
                      </a: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saturação da transferrina (IST) (&lt; 16%)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Normal ( &gt; 20%)</a:t>
                      </a:r>
                      <a:endParaRPr sz="12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Anemia Ferropriva</a:t>
                      </a: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(3º estágio)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Hemoglobina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 11,0 g/dL (de 6 meses a 5 anos)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&lt; 11,5 g/dL (5 anos a 11 anos)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Alterações hematimétricas (microcitose / hipocromia)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2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Leucopenia / Plaquetose (Efeito da eritropetina)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Reticulócitos normais (0,5% a 2%) - Melhor para avaliar terapêutica</a:t>
                      </a:r>
                      <a:endParaRPr sz="12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u="none" strike="noStrike" cap="none"/>
                        <a:t>Quadro clínico clássico da anemia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4" name="Google Shape;544;p27"/>
          <p:cNvSpPr txBox="1"/>
          <p:nvPr/>
        </p:nvSpPr>
        <p:spPr>
          <a:xfrm>
            <a:off x="106871" y="4708086"/>
            <a:ext cx="862252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Ferritina é influenciada pela presença de doenças hepáticas e processos infecciosos e inflamatórios, interpretar com cautela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 – ferro sérico / CTLF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/>
          <p:nvPr/>
        </p:nvSpPr>
        <p:spPr>
          <a:xfrm>
            <a:off x="2098431" y="1688123"/>
            <a:ext cx="4185138" cy="1324708"/>
          </a:xfrm>
          <a:prstGeom prst="rect">
            <a:avLst/>
          </a:prstGeom>
          <a:solidFill>
            <a:srgbClr val="ECED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/>
          <p:nvPr/>
        </p:nvSpPr>
        <p:spPr>
          <a:xfrm>
            <a:off x="2098431" y="3119750"/>
            <a:ext cx="4185138" cy="1538033"/>
          </a:xfrm>
          <a:prstGeom prst="rect">
            <a:avLst/>
          </a:prstGeom>
          <a:solidFill>
            <a:srgbClr val="D7D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/>
          <p:nvPr/>
        </p:nvSpPr>
        <p:spPr>
          <a:xfrm>
            <a:off x="6399437" y="3144902"/>
            <a:ext cx="2451486" cy="1389576"/>
          </a:xfrm>
          <a:prstGeom prst="rect">
            <a:avLst/>
          </a:prstGeom>
          <a:solidFill>
            <a:srgbClr val="D7D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 txBox="1">
            <a:spLocks noGrp="1"/>
          </p:cNvSpPr>
          <p:nvPr>
            <p:ph type="ctrTitle" idx="4294967295"/>
          </p:nvPr>
        </p:nvSpPr>
        <p:spPr>
          <a:xfrm>
            <a:off x="1161336" y="688148"/>
            <a:ext cx="4125772" cy="217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pt-BR" sz="72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MÃOS A OBRA!</a:t>
            </a:r>
            <a:endParaRPr sz="7200" b="1" i="0" u="none" strike="noStrike" cap="none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8" name="Google Shape;238;p3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0373" y="688148"/>
            <a:ext cx="2055900" cy="2055900"/>
          </a:xfrm>
          <a:prstGeom prst="rect">
            <a:avLst/>
          </a:prstGeom>
          <a:noFill/>
          <a:ln>
            <a:noFill/>
          </a:ln>
          <a:effectLst>
            <a:outerShdw blurRad="171450" dist="57150" dir="5400000" algn="bl" rotWithShape="0">
              <a:schemeClr val="dk1">
                <a:alpha val="18431"/>
              </a:schemeClr>
            </a:outerShdw>
          </a:effectLst>
        </p:spPr>
      </p:pic>
      <p:sp>
        <p:nvSpPr>
          <p:cNvPr id="239" name="Google Shape;239;p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"/>
          <p:cNvSpPr txBox="1">
            <a:spLocks noGrp="1"/>
          </p:cNvSpPr>
          <p:nvPr>
            <p:ph type="title"/>
          </p:nvPr>
        </p:nvSpPr>
        <p:spPr>
          <a:xfrm>
            <a:off x="679938" y="398583"/>
            <a:ext cx="4431324" cy="69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RESUMINDO ALTERAÇÕES LABORATORIAIS  ANEMIA FERROPRIVA</a:t>
            </a:r>
            <a:endParaRPr/>
          </a:p>
        </p:txBody>
      </p:sp>
      <p:sp>
        <p:nvSpPr>
          <p:cNvPr id="553" name="Google Shape;553;p2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grpSp>
        <p:nvGrpSpPr>
          <p:cNvPr id="554" name="Google Shape;554;p28"/>
          <p:cNvGrpSpPr/>
          <p:nvPr/>
        </p:nvGrpSpPr>
        <p:grpSpPr>
          <a:xfrm>
            <a:off x="436803" y="1654325"/>
            <a:ext cx="6092949" cy="2915627"/>
            <a:chOff x="3050" y="0"/>
            <a:chExt cx="6092949" cy="2915627"/>
          </a:xfrm>
        </p:grpSpPr>
        <p:sp>
          <p:nvSpPr>
            <p:cNvPr id="555" name="Google Shape;555;p28"/>
            <p:cNvSpPr/>
            <p:nvPr/>
          </p:nvSpPr>
          <p:spPr>
            <a:xfrm>
              <a:off x="3050" y="0"/>
              <a:ext cx="2934890" cy="2915627"/>
            </a:xfrm>
            <a:prstGeom prst="roundRect">
              <a:avLst>
                <a:gd name="adj" fmla="val 10000"/>
              </a:avLst>
            </a:prstGeom>
            <a:solidFill>
              <a:srgbClr val="D6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8"/>
            <p:cNvSpPr txBox="1"/>
            <p:nvPr/>
          </p:nvSpPr>
          <p:spPr>
            <a:xfrm>
              <a:off x="3050" y="0"/>
              <a:ext cx="2934890" cy="8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Hemograma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296540" y="874937"/>
              <a:ext cx="2347912" cy="572803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8"/>
            <p:cNvSpPr txBox="1"/>
            <p:nvPr/>
          </p:nvSpPr>
          <p:spPr>
            <a:xfrm>
              <a:off x="313317" y="891714"/>
              <a:ext cx="2314358" cy="539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4275" rIns="45700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Hb &lt; DP para 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296540" y="1535864"/>
              <a:ext cx="2347912" cy="572803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8"/>
            <p:cNvSpPr txBox="1"/>
            <p:nvPr/>
          </p:nvSpPr>
          <p:spPr>
            <a:xfrm>
              <a:off x="313317" y="1552641"/>
              <a:ext cx="2314358" cy="539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4275" rIns="45700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Plaquetose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296540" y="2196792"/>
              <a:ext cx="2347912" cy="572803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8"/>
            <p:cNvSpPr txBox="1"/>
            <p:nvPr/>
          </p:nvSpPr>
          <p:spPr>
            <a:xfrm>
              <a:off x="313317" y="2213569"/>
              <a:ext cx="2314358" cy="539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4275" rIns="45700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🡱 RDW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3161109" y="0"/>
              <a:ext cx="2934890" cy="2915627"/>
            </a:xfrm>
            <a:prstGeom prst="roundRect">
              <a:avLst>
                <a:gd name="adj" fmla="val 10000"/>
              </a:avLst>
            </a:prstGeom>
            <a:solidFill>
              <a:srgbClr val="D6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8"/>
            <p:cNvSpPr txBox="1"/>
            <p:nvPr/>
          </p:nvSpPr>
          <p:spPr>
            <a:xfrm>
              <a:off x="3161109" y="0"/>
              <a:ext cx="2934890" cy="8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Hematoscopia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3451547" y="875542"/>
              <a:ext cx="2347912" cy="879101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8"/>
            <p:cNvSpPr txBox="1"/>
            <p:nvPr/>
          </p:nvSpPr>
          <p:spPr>
            <a:xfrm>
              <a:off x="3477295" y="901290"/>
              <a:ext cx="2296416" cy="827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4275" rIns="45700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Anemia microcítica e hipocrômica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3451547" y="1889890"/>
              <a:ext cx="2347912" cy="879101"/>
            </a:xfrm>
            <a:prstGeom prst="roundRect">
              <a:avLst>
                <a:gd name="adj" fmla="val 10000"/>
              </a:avLst>
            </a:prstGeom>
            <a:solidFill>
              <a:srgbClr val="7D89A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8"/>
            <p:cNvSpPr txBox="1"/>
            <p:nvPr/>
          </p:nvSpPr>
          <p:spPr>
            <a:xfrm>
              <a:off x="3477295" y="1915638"/>
              <a:ext cx="2296416" cy="827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4275" rIns="45700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Reticulopenia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9" name="Google Shape;569;p28" descr="Microcytic-hypochromic-Fe-l[1]"/>
          <p:cNvPicPr preferRelativeResize="0"/>
          <p:nvPr/>
        </p:nvPicPr>
        <p:blipFill rotWithShape="1">
          <a:blip r:embed="rId3">
            <a:alphaModFix/>
          </a:blip>
          <a:srcRect r="26612"/>
          <a:stretch/>
        </p:blipFill>
        <p:spPr>
          <a:xfrm>
            <a:off x="6812635" y="2285998"/>
            <a:ext cx="1897612" cy="1879293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9"/>
          <p:cNvSpPr txBox="1">
            <a:spLocks noGrp="1"/>
          </p:cNvSpPr>
          <p:nvPr>
            <p:ph type="title"/>
          </p:nvPr>
        </p:nvSpPr>
        <p:spPr>
          <a:xfrm>
            <a:off x="272358" y="148953"/>
            <a:ext cx="2787366" cy="5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ANEMIA FERROPRIVA</a:t>
            </a:r>
            <a:endParaRPr/>
          </a:p>
        </p:txBody>
      </p:sp>
      <p:sp>
        <p:nvSpPr>
          <p:cNvPr id="575" name="Google Shape;575;p29"/>
          <p:cNvSpPr/>
          <p:nvPr/>
        </p:nvSpPr>
        <p:spPr>
          <a:xfrm>
            <a:off x="618330" y="1705710"/>
            <a:ext cx="1805354" cy="1805354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conduzir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/>
          <p:nvPr/>
        </p:nvSpPr>
        <p:spPr>
          <a:xfrm>
            <a:off x="2766646" y="922677"/>
            <a:ext cx="1805354" cy="96395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Melhora dietética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9"/>
          <p:cNvSpPr/>
          <p:nvPr/>
        </p:nvSpPr>
        <p:spPr>
          <a:xfrm>
            <a:off x="2766645" y="3894830"/>
            <a:ext cx="1805355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Tratamento medicamentoso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29"/>
          <p:cNvCxnSpPr>
            <a:stCxn id="575" idx="7"/>
            <a:endCxn id="576" idx="1"/>
          </p:cNvCxnSpPr>
          <p:nvPr/>
        </p:nvCxnSpPr>
        <p:spPr>
          <a:xfrm rot="10800000" flipH="1">
            <a:off x="2159296" y="1404598"/>
            <a:ext cx="607200" cy="5655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9" name="Google Shape;579;p29"/>
          <p:cNvCxnSpPr>
            <a:stCxn id="575" idx="5"/>
            <a:endCxn id="577" idx="1"/>
          </p:cNvCxnSpPr>
          <p:nvPr/>
        </p:nvCxnSpPr>
        <p:spPr>
          <a:xfrm>
            <a:off x="2159296" y="3246676"/>
            <a:ext cx="607200" cy="90600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29"/>
          <p:cNvSpPr/>
          <p:nvPr/>
        </p:nvSpPr>
        <p:spPr>
          <a:xfrm>
            <a:off x="2766645" y="2350479"/>
            <a:ext cx="1805355" cy="5158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Profilaxia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29"/>
          <p:cNvCxnSpPr>
            <a:endCxn id="580" idx="1"/>
          </p:cNvCxnSpPr>
          <p:nvPr/>
        </p:nvCxnSpPr>
        <p:spPr>
          <a:xfrm>
            <a:off x="2423745" y="2608387"/>
            <a:ext cx="342900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2" name="Google Shape;582;p29"/>
          <p:cNvSpPr/>
          <p:nvPr/>
        </p:nvSpPr>
        <p:spPr>
          <a:xfrm>
            <a:off x="4914962" y="922677"/>
            <a:ext cx="1805355" cy="96395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Alimentos folhosos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3" name="Google Shape;583;p29"/>
          <p:cNvCxnSpPr>
            <a:endCxn id="582" idx="1"/>
          </p:cNvCxnSpPr>
          <p:nvPr/>
        </p:nvCxnSpPr>
        <p:spPr>
          <a:xfrm>
            <a:off x="4572062" y="1404656"/>
            <a:ext cx="342900" cy="0"/>
          </a:xfrm>
          <a:prstGeom prst="straightConnector1">
            <a:avLst/>
          </a:prstGeom>
          <a:noFill/>
          <a:ln w="9525" cap="flat" cmpd="sng">
            <a:solidFill>
              <a:srgbClr val="7884A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>
            <a:spLocks noGrp="1"/>
          </p:cNvSpPr>
          <p:nvPr>
            <p:ph type="title"/>
          </p:nvPr>
        </p:nvSpPr>
        <p:spPr>
          <a:xfrm>
            <a:off x="152400" y="113625"/>
            <a:ext cx="421145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700" b="1">
                <a:latin typeface="Poppins"/>
                <a:ea typeface="Poppins"/>
                <a:cs typeface="Poppins"/>
                <a:sym typeface="Poppins"/>
              </a:rPr>
              <a:t>MEDIDAS DE PREVENÇÃO</a:t>
            </a:r>
            <a:br>
              <a:rPr lang="pt-BR" sz="1700" b="1">
                <a:latin typeface="Poppins"/>
                <a:ea typeface="Poppins"/>
                <a:cs typeface="Poppins"/>
                <a:sym typeface="Poppins"/>
              </a:rPr>
            </a:br>
            <a:r>
              <a:rPr lang="pt-BR" sz="1700" b="1">
                <a:latin typeface="Poppins"/>
                <a:ea typeface="Poppins"/>
                <a:cs typeface="Poppins"/>
                <a:sym typeface="Poppins"/>
              </a:rPr>
              <a:t>AÇÕES NA ATENÇÃO BÁSICA À SAÚDE</a:t>
            </a:r>
            <a:endParaRPr sz="1700"/>
          </a:p>
        </p:txBody>
      </p:sp>
      <p:sp>
        <p:nvSpPr>
          <p:cNvPr id="589" name="Google Shape;589;p30"/>
          <p:cNvSpPr txBox="1">
            <a:spLocks noGrp="1"/>
          </p:cNvSpPr>
          <p:nvPr>
            <p:ph type="body" idx="1"/>
          </p:nvPr>
        </p:nvSpPr>
        <p:spPr>
          <a:xfrm>
            <a:off x="166851" y="1524375"/>
            <a:ext cx="2717027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Controle de doenças infecciosas e parasitárias</a:t>
            </a:r>
            <a:endParaRPr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Ampliação da rede de saneamento básico </a:t>
            </a:r>
            <a:endParaRPr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Higiene pessoal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0" name="Google Shape;590;p30"/>
          <p:cNvSpPr txBox="1">
            <a:spLocks noGrp="1"/>
          </p:cNvSpPr>
          <p:nvPr>
            <p:ph type="body" idx="2"/>
          </p:nvPr>
        </p:nvSpPr>
        <p:spPr>
          <a:xfrm>
            <a:off x="3025918" y="1524375"/>
            <a:ext cx="2717027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 b="1">
                <a:latin typeface="Montserrat Medium"/>
                <a:ea typeface="Montserrat Medium"/>
                <a:cs typeface="Montserrat Medium"/>
                <a:sym typeface="Montserrat Medium"/>
              </a:rPr>
              <a:t>Saúde reprodutiva da mulher</a:t>
            </a:r>
            <a:endParaRPr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Prevenção da gravidez na adolescente</a:t>
            </a:r>
            <a:endParaRPr/>
          </a:p>
          <a:p>
            <a:pPr marL="4572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pt-BR" sz="1400">
                <a:latin typeface="Montserrat Medium"/>
                <a:ea typeface="Montserrat Medium"/>
                <a:cs typeface="Montserrat Medium"/>
                <a:sym typeface="Montserrat Medium"/>
              </a:rPr>
              <a:t>Planejamento familiar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1" name="Google Shape;591;p3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592" name="Google Shape;592;p30"/>
          <p:cNvSpPr txBox="1"/>
          <p:nvPr/>
        </p:nvSpPr>
        <p:spPr>
          <a:xfrm>
            <a:off x="6008660" y="1524375"/>
            <a:ext cx="2924326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Cuidados perinatais e pós-natal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Clampeamento adequado do cordão umbilical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Prevenção de hemorragia pós-parto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Intervalo Inter gestacional &gt; 18 meses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graphicFrame>
        <p:nvGraphicFramePr>
          <p:cNvPr id="598" name="Google Shape;598;p31"/>
          <p:cNvGraphicFramePr/>
          <p:nvPr/>
        </p:nvGraphicFramePr>
        <p:xfrm>
          <a:off x="207301" y="92160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17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3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Parâmetros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Anemia ferropriva</a:t>
                      </a:r>
                      <a:endParaRPr sz="16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Traço Talassêmico</a:t>
                      </a:r>
                      <a:endParaRPr sz="1600" b="1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Doenças crônica / Infecciosa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História clínica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Grupos de risco**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Descendentes de povos mediterrâneos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Sem resposta ao tratamento com ferro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Sem resposta ao tratamento com ferro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Febre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Baixa estatura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Ferro sérico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Diminuído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Diminuído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CTLF*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Elevada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 ou diminuído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Saturação transferrina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Diminuída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 ou diminuído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Ferritina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Diminuída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 ou elevado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Normal ou diminuído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9" name="Google Shape;599;p31"/>
          <p:cNvSpPr txBox="1"/>
          <p:nvPr/>
        </p:nvSpPr>
        <p:spPr>
          <a:xfrm>
            <a:off x="207300" y="4058888"/>
            <a:ext cx="88318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*CTLF – Capacidade total de ligação de ferro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**Grupos de risco - Criança menor de um ano que recebe leite de vaca </a:t>
            </a:r>
            <a:r>
              <a:rPr lang="pt-BR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natura ou fórmula </a:t>
            </a: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inadequada / Prematuros / Recém-nascidos baixo peso / Lactentes a termo em aleitamento artificial / Diarreia frequente / Parasitoses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1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DIAGNÓSTICO DIFERENCIAL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ANEMIAS MICROCÍTICAS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1"/>
          <p:cNvSpPr/>
          <p:nvPr/>
        </p:nvSpPr>
        <p:spPr>
          <a:xfrm>
            <a:off x="3610708" y="1559169"/>
            <a:ext cx="2965935" cy="2373148"/>
          </a:xfrm>
          <a:prstGeom prst="rect">
            <a:avLst/>
          </a:prstGeom>
          <a:solidFill>
            <a:srgbClr val="ECED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1"/>
          <p:cNvSpPr/>
          <p:nvPr/>
        </p:nvSpPr>
        <p:spPr>
          <a:xfrm>
            <a:off x="6576645" y="1559169"/>
            <a:ext cx="2360054" cy="2373148"/>
          </a:xfrm>
          <a:prstGeom prst="rect">
            <a:avLst/>
          </a:prstGeom>
          <a:solidFill>
            <a:srgbClr val="ECED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608" name="Google Shape;608;p32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DIAGNÓSTICO LABORATORIAL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988454" y="2028050"/>
            <a:ext cx="3317629" cy="7693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Triagem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partir dos 12 meses*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2"/>
          <p:cNvSpPr/>
          <p:nvPr/>
        </p:nvSpPr>
        <p:spPr>
          <a:xfrm>
            <a:off x="988454" y="3057673"/>
            <a:ext cx="7381823" cy="586156"/>
          </a:xfrm>
          <a:prstGeom prst="roundRect">
            <a:avLst>
              <a:gd name="adj" fmla="val 1890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*Antes se criança menor de um ano receber leite de vaca </a:t>
            </a:r>
            <a:r>
              <a:rPr lang="pt-BR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natura ou fórmula 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inadequada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4798454" y="2028049"/>
            <a:ext cx="3317629" cy="7693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Hemograma /  Ferritina sérica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Reticulócitos / Proteína C Reativa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2"/>
          <p:cNvSpPr/>
          <p:nvPr/>
        </p:nvSpPr>
        <p:spPr>
          <a:xfrm>
            <a:off x="4376420" y="2297179"/>
            <a:ext cx="371424" cy="2110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618" name="Google Shape;618;p33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9" name="Google Shape;619;p33"/>
          <p:cNvGraphicFramePr/>
          <p:nvPr/>
        </p:nvGraphicFramePr>
        <p:xfrm>
          <a:off x="238465" y="119429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331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Tipos de sais de ferro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Apresentação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Observações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Sulfato ferroso*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B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/>
                        <a:t>1,25mg/gota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B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Administrar 1h antes das refeições , principalmente sempre longe da ingestão de leite</a:t>
                      </a:r>
                      <a:endParaRPr sz="1600" b="0" u="none" strike="noStrike" cap="none"/>
                    </a:p>
                  </a:txBody>
                  <a:tcPr marL="91450" marR="91450" marT="45725" marB="45725">
                    <a:lnB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Ferro polimaltosado**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</a:rPr>
                        <a:t>Neutrofer® / Ultrafer® / Noripurum®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9B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1" u="none" strike="noStrike" cap="none">
                          <a:solidFill>
                            <a:schemeClr val="dk1"/>
                          </a:solidFill>
                        </a:rPr>
                        <a:t>2,5mg/gota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/>
                        <a:t>  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T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9B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Sempre longe da ingestão de leite.</a:t>
                      </a:r>
                      <a:endParaRPr sz="1600" b="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Reduzidos riscos de toxicidade local e de efeitos adversos</a:t>
                      </a:r>
                      <a:endParaRPr sz="1600" b="0" u="none" strike="noStrike" cap="none"/>
                    </a:p>
                  </a:txBody>
                  <a:tcPr marL="91450" marR="91450" marT="45725" marB="45725">
                    <a:lnT w="38100" cap="flat" cmpd="sng">
                      <a:solidFill>
                        <a:srgbClr val="F0F3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A9B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0" name="Google Shape;620;p33"/>
          <p:cNvSpPr/>
          <p:nvPr/>
        </p:nvSpPr>
        <p:spPr>
          <a:xfrm>
            <a:off x="301248" y="3779968"/>
            <a:ext cx="860428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Sintomas adversos frequentes (35% a 55%) - náuseas, vômitos, gosto metálico, pirose, dispepsia, plenitude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 desconforto abdominal, diarreia e constipação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Provocam menos efeitos colaterais (10% a 15%). Preferir este tipo de medicamento em relação ao relação ao sulfato ferroso se for economicamente viável pela família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09" y="601850"/>
            <a:ext cx="3035118" cy="406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985" y="601850"/>
            <a:ext cx="2997814" cy="35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4"/>
          <p:cNvSpPr txBox="1"/>
          <p:nvPr/>
        </p:nvSpPr>
        <p:spPr>
          <a:xfrm>
            <a:off x="4772986" y="4300545"/>
            <a:ext cx="29978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o 1º ano de vida, a suplementação em todos os casos reduz-se para a dose de 1 mg/kg/dia por mais 12 meses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5"/>
          <p:cNvSpPr txBox="1"/>
          <p:nvPr/>
        </p:nvSpPr>
        <p:spPr>
          <a:xfrm>
            <a:off x="207300" y="262790"/>
            <a:ext cx="5545016" cy="3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4" name="Google Shape;634;p35"/>
          <p:cNvGraphicFramePr/>
          <p:nvPr/>
        </p:nvGraphicFramePr>
        <p:xfrm>
          <a:off x="214151" y="11976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158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Dosagem oral de Fe elementar profilático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Grupos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Início a partir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Transição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Término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1 mg/Kg/dia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RNT - PAIG em aleitamento materno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exclusivo ou não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3º mês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24º mês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RNT - PAIG em uso de menos de 500mL de fórmula infantil por dia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2 mg/Kg/dia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RNT ou RNPT – Peso entre 1.500 g e 2.500g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30 dias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Até 12 meses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Depois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1mg/Kg/dia até 24º mês 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3 mg/Kg/dia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RNPT – Peso entre 1.000 g e 1.500 g 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4 mg/Kg/dia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RNPT – Peso abaixo de 1.000 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5" name="Google Shape;635;p35"/>
          <p:cNvSpPr/>
          <p:nvPr/>
        </p:nvSpPr>
        <p:spPr>
          <a:xfrm>
            <a:off x="214151" y="4402995"/>
            <a:ext cx="8715697" cy="4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RNT – Recém-nascidos a termo / PAIG – Peso adequado para idade gestacional / RNPT – Recém-nascidos pré-termo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Obs. Após 12 meses todos tomam 1 mg/Kg/dia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6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471570" y="783290"/>
            <a:ext cx="8297291" cy="126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Contraindicado uso de leite de vaca </a:t>
            </a:r>
            <a:r>
              <a:rPr lang="pt-BR" sz="16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natura, não processado, em pó ou fluido antes 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dos 12 meses (limitação de consumo de 500 mL/dia após os 12 meses)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423354" y="2569411"/>
            <a:ext cx="8297291" cy="16430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gestantes, a recomendação profilática é de 40mg /dia de ferro elementar para mulheres não anêmicas, 60-120mg /dia para gestantes com anemia, por mínimo de 60 dias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7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TRATAMENTO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7"/>
          <p:cNvSpPr/>
          <p:nvPr/>
        </p:nvSpPr>
        <p:spPr>
          <a:xfrm>
            <a:off x="389508" y="865673"/>
            <a:ext cx="7582183" cy="119758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Suplementação com ferro oral (</a:t>
            </a:r>
            <a:r>
              <a:rPr lang="pt-BR" sz="16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dose de 3 a  6 mg de ferro elementar/kg/dia 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crianças até 20 Kg; </a:t>
            </a:r>
            <a:r>
              <a:rPr lang="pt-BR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 60mg a 200mg/dia para crianças acima de 20 Kg e para adolescentes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fracionado ou em dose única, antes das refeições, por 3 a 6 meses) e confirmação do sucesso terapêutico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7"/>
          <p:cNvSpPr/>
          <p:nvPr/>
        </p:nvSpPr>
        <p:spPr>
          <a:xfrm>
            <a:off x="389508" y="3470039"/>
            <a:ext cx="7582182" cy="132469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Suplementação deve ser continuada visando a reposição dos estoques de ferro, o que varia entre dois a seis meses ou até obtenção de ferritina sérica maior que 15 μg/dL (ressalvando a importância de que o valor alcance os valores esperados entre 30 e 300 μg/dL)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7"/>
          <p:cNvSpPr/>
          <p:nvPr/>
        </p:nvSpPr>
        <p:spPr>
          <a:xfrm>
            <a:off x="389508" y="2379786"/>
            <a:ext cx="7453230" cy="88106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Preparações de ferro oral podem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Mudar o aspecto das fezes (coloração / consistência)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Tingir os dentes de forma temporária.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40f6dd0e8_0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45" name="Google Shape;245;g2140f6dd0e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800" y="328550"/>
            <a:ext cx="8298198" cy="46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8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TRATAMENTO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Ferro parenteral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8"/>
          <p:cNvSpPr/>
          <p:nvPr/>
        </p:nvSpPr>
        <p:spPr>
          <a:xfrm>
            <a:off x="459848" y="1972955"/>
            <a:ext cx="2095783" cy="119758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Situações excepcionais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8"/>
          <p:cNvSpPr/>
          <p:nvPr/>
        </p:nvSpPr>
        <p:spPr>
          <a:xfrm>
            <a:off x="2676081" y="753455"/>
            <a:ext cx="6152469" cy="363658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Intolerância gastrointestinal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Distúrbios de absorção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Necessidade de hospitalização por anemia grave após falha do tratamento oral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Reposição de ferro por perdas sanguíneas volumosas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Doenças inflamatórias intestinais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Diálise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Após cirurgias gástricas principalmente com acometimento do intestino delgado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9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TRATAMENTO - MONITORAMENTO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3" name="Google Shape;663;p39"/>
          <p:cNvGraphicFramePr/>
          <p:nvPr/>
        </p:nvGraphicFramePr>
        <p:xfrm>
          <a:off x="221313" y="93950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15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Exames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Periodicidade após início do tratamento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Observações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Hemograma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Repetir a cada </a:t>
                      </a:r>
                      <a:r>
                        <a:rPr lang="pt-BR" sz="1400" b="1" u="sng" strike="noStrike" cap="none">
                          <a:solidFill>
                            <a:srgbClr val="0070C0"/>
                          </a:solidFill>
                        </a:rPr>
                        <a:t>30</a:t>
                      </a:r>
                      <a:r>
                        <a:rPr lang="pt-BR" sz="1400" b="1" u="none" strike="noStrike" cap="none"/>
                        <a:t> a 60 </a:t>
                      </a:r>
                      <a:r>
                        <a:rPr lang="pt-BR" sz="1400" b="1" u="sng" strike="noStrike" cap="none">
                          <a:solidFill>
                            <a:srgbClr val="0070C0"/>
                          </a:solidFill>
                        </a:rPr>
                        <a:t>dias 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Ferritina sérica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Dosar com 180 dias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Manter tratamento até confirmação da reposição do estoque de ferro (Ferritna sérica entre 30 a 300)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Reticulócitos*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Repetir a cada 30 a 60 dias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Acontece pico entre 7 e 10 dias do início do tratamento e apenas nas anemias muito intensas (Hb &lt; 6)</a:t>
                      </a:r>
                      <a:endParaRPr sz="1400" b="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Ferro sérico*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Repetir com 30 e 90 dias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Complicado, pois, é preciso suspender o tratamento por 3 dias antes da dosagem</a:t>
                      </a:r>
                      <a:endParaRPr sz="1400" b="0" u="none" strike="noStrike" cap="none"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4" name="Google Shape;664;p39"/>
          <p:cNvSpPr txBox="1"/>
          <p:nvPr/>
        </p:nvSpPr>
        <p:spPr>
          <a:xfrm>
            <a:off x="207300" y="4137749"/>
            <a:ext cx="8701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Na prática acabamos não solicitando estes exames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671" name="Google Shape;671;p40"/>
          <p:cNvSpPr txBox="1"/>
          <p:nvPr/>
        </p:nvSpPr>
        <p:spPr>
          <a:xfrm>
            <a:off x="207300" y="91350"/>
            <a:ext cx="5545016" cy="58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TRATAMENTO - RESUMO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1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DICAS SOBRE OUTRAS ANEMIAS</a:t>
            </a:r>
            <a:endParaRPr/>
          </a:p>
        </p:txBody>
      </p:sp>
      <p:sp>
        <p:nvSpPr>
          <p:cNvPr id="677" name="Google Shape;677;p41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2"/>
          <p:cNvSpPr txBox="1">
            <a:spLocks noGrp="1"/>
          </p:cNvSpPr>
          <p:nvPr>
            <p:ph type="title"/>
          </p:nvPr>
        </p:nvSpPr>
        <p:spPr>
          <a:xfrm>
            <a:off x="319250" y="281353"/>
            <a:ext cx="3587400" cy="38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/>
              <a:t>OUTRAS ANEMIAS</a:t>
            </a: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graphicFrame>
        <p:nvGraphicFramePr>
          <p:cNvPr id="684" name="Google Shape;684;p42"/>
          <p:cNvGraphicFramePr/>
          <p:nvPr/>
        </p:nvGraphicFramePr>
        <p:xfrm>
          <a:off x="93458" y="95455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256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Doenças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Exames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Doenças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Exames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Leucemia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Mielograma</a:t>
                      </a:r>
                      <a:endParaRPr sz="1400" b="0" u="none" strike="noStrike" cap="none"/>
                    </a:p>
                  </a:txBody>
                  <a:tcPr marL="91450" marR="91450" marT="45725" marB="45725"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Deficiência G6PD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Dosar enzima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Hemoglobinopatias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Doença falciforme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(SS / SC / SD / S-Talassemia)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Talassemia minor</a:t>
                      </a: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Hb A2 aumentada</a:t>
                      </a:r>
                      <a:r>
                        <a:rPr lang="pt-BR" sz="1400" b="1" u="none" strike="noStrike" cap="none"/>
                        <a:t>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Talassemia maior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Hb F  aumentada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Eletroforese de Hb</a:t>
                      </a:r>
                      <a:endParaRPr sz="1400" b="0" u="none" strike="noStrike" cap="none"/>
                    </a:p>
                  </a:txBody>
                  <a:tcPr marL="91450" marR="91450" marT="45725" marB="45725" anchor="ctr"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Esferocitose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Curva de fragilidade osmótica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Esfregaço  esferócitos</a:t>
                      </a:r>
                      <a:endParaRPr sz="1400" b="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Coombs direto (-)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Anemias autoimunes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Coombs direto (+)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/>
                        <a:t>Anemia ferropriva</a:t>
                      </a:r>
                      <a:endParaRPr sz="1400" b="1" u="none" strike="noStrike" cap="none"/>
                    </a:p>
                  </a:txBody>
                  <a:tcPr marL="91450" marR="91450" marT="45725" marB="45725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Hemograma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Esfregaço </a:t>
                      </a:r>
                      <a:r>
                        <a:rPr lang="pt-BR" sz="1200" b="0" u="none" strike="noStrike" cap="none"/>
                        <a:t>(microcítica/hipocrômica)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Ferritina sérica ↓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0" u="none" strike="noStrike" cap="none"/>
                        <a:t>Reticulócitos baixos ou normais</a:t>
                      </a:r>
                      <a:endParaRPr sz="1400" b="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3"/>
          <p:cNvSpPr txBox="1">
            <a:spLocks noGrp="1"/>
          </p:cNvSpPr>
          <p:nvPr>
            <p:ph type="title"/>
          </p:nvPr>
        </p:nvSpPr>
        <p:spPr>
          <a:xfrm>
            <a:off x="319250" y="281353"/>
            <a:ext cx="3587400" cy="380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/>
              <a:t>OUTRAS ANEMIAS</a:t>
            </a:r>
            <a:endParaRPr/>
          </a:p>
        </p:txBody>
      </p:sp>
      <p:sp>
        <p:nvSpPr>
          <p:cNvPr id="690" name="Google Shape;690;p4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graphicFrame>
        <p:nvGraphicFramePr>
          <p:cNvPr id="691" name="Google Shape;691;p43"/>
          <p:cNvGraphicFramePr/>
          <p:nvPr/>
        </p:nvGraphicFramePr>
        <p:xfrm>
          <a:off x="117671" y="77782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{5026F483-9054-4E14-886B-D9C78F81E0AD}</a:tableStyleId>
              </a:tblPr>
              <a:tblGrid>
                <a:gridCol w="24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Microcítica e Hipocrômica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Normocítica e  Normocrômica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Macrocítica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Ferropenia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Reticulócitos aumentados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lt1"/>
                          </a:solidFill>
                        </a:rPr>
                        <a:t>Reticulócitos aumentados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sng" strike="noStrike" cap="none"/>
                        <a:t>Dieta deficiente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Ferro / Cobre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Hemorragia recente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Hemorragia recente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sng" strike="noStrike" cap="none"/>
                        <a:t>Absorção prejudicada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Acloridria / Doença celíaca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Hiperesplenismo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Hemólise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sng" strike="noStrike" cap="none"/>
                        <a:t>Perdas aumentadas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Sangramento TGI / Neoplasias / Perda menstrual / Coagulopatias</a:t>
                      </a:r>
                      <a:endParaRPr sz="1200" u="none" strike="noStrike" cap="none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Hemólise (Esferocitose /Enzimopatias / Drepanocitose / Anemias hemolíticas / Drogas / Algumas viroses / </a:t>
                      </a:r>
                      <a:r>
                        <a:rPr lang="pt-BR" sz="1200" i="1" u="none" strike="noStrike" cap="none"/>
                        <a:t>Mycoplasma</a:t>
                      </a:r>
                      <a:endParaRPr sz="1200" i="1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Anemia megaloblástica em tratamento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Ferro diminuído ou normal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Reticulócitos diminuídos ou normais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lt1"/>
                          </a:solidFill>
                        </a:rPr>
                        <a:t>Reticulócitos diminuídos ou normais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46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Talassemias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Doenças crônicas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Anemia sideroblástica </a:t>
                      </a:r>
                      <a:endParaRPr sz="12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-</a:t>
                      </a:r>
                      <a:r>
                        <a:rPr lang="pt-BR" sz="1200" u="none" strike="noStrike" cap="none"/>
                        <a:t>Hereditária (microc</a:t>
                      </a:r>
                      <a:r>
                        <a:rPr lang="pt-BR" sz="1200"/>
                        <a:t>ítica)</a:t>
                      </a:r>
                      <a:endParaRPr sz="12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-</a:t>
                      </a:r>
                      <a:r>
                        <a:rPr lang="pt-BR" sz="1200" u="none" strike="noStrike" cap="none"/>
                        <a:t> Adquirida </a:t>
                      </a:r>
                      <a:r>
                        <a:rPr lang="pt-BR" sz="1200"/>
                        <a:t>- e</a:t>
                      </a:r>
                      <a:r>
                        <a:rPr lang="pt-BR" sz="1200" u="none" strike="noStrike" cap="none"/>
                        <a:t>x. Intoxicação por chumbo</a:t>
                      </a:r>
                      <a:r>
                        <a:rPr lang="pt-BR" sz="1200"/>
                        <a:t> (anisocitose, pode se macrocítica)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MO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Ins. Renal crônica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Endocrinopatias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Hepatopatias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Doenças crônicas (Ex.LES)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Medula óssea s/ megaloblastose </a:t>
                      </a:r>
                      <a:endParaRPr sz="1200" b="1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Hipotireoidismo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MO hipoplásica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Leucemias / Linfomas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Mieloma  / LES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46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MO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anormal</a:t>
                      </a:r>
                      <a:endParaRPr sz="1200" b="1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Aplasia medular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Leucemias / Linfomas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Aplasia pura de série vermelha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/>
                        <a:t>Medula óssea megaloblástica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Deficiência B12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/>
                        <a:t>Deficiência de folatos</a:t>
                      </a:r>
                      <a:endParaRPr sz="12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97" name="Google Shape;69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372708" cy="251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 / Sexo masculino / 1 ano e 6 meses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Pardo / Vacinação em dia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Pré-natal sem intercorrências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Parto normal / RNT / PN 2.700 gramas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Relato de febre - Tax – 38,2ºC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exame : Peso – 11 Kg / Irritada / Chorosa / Pálida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Edema em dedos das mãos e pés</a:t>
            </a:r>
            <a:endParaRPr/>
          </a:p>
        </p:txBody>
      </p:sp>
      <p:sp>
        <p:nvSpPr>
          <p:cNvPr id="708" name="Google Shape;708;p46"/>
          <p:cNvSpPr txBox="1"/>
          <p:nvPr/>
        </p:nvSpPr>
        <p:spPr>
          <a:xfrm>
            <a:off x="4372708" y="2260934"/>
            <a:ext cx="4771292" cy="7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Teste do pezinho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Hemoglobina - FS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>
            <a:off x="4372708" y="3870751"/>
            <a:ext cx="4771292" cy="127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Hipocorada(++/4+,) / Hidratada / Afebril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SS (grau II / VI) / Baço 2 cm RCE</a:t>
            </a:r>
            <a:endParaRPr sz="16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0" name="Google Shape;710;p46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6"/>
          <p:cNvSpPr/>
          <p:nvPr/>
        </p:nvSpPr>
        <p:spPr>
          <a:xfrm>
            <a:off x="7737231" y="23585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4372708" y="3132865"/>
            <a:ext cx="4771292" cy="7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História familiar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Irmão de 5 anos com anemia SC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46"/>
          <p:cNvPicPr preferRelativeResize="0"/>
          <p:nvPr/>
        </p:nvPicPr>
        <p:blipFill rotWithShape="1">
          <a:blip r:embed="rId3">
            <a:alphaModFix/>
          </a:blip>
          <a:srcRect l="1610" t="1712" r="2515" b="3743"/>
          <a:stretch/>
        </p:blipFill>
        <p:spPr>
          <a:xfrm>
            <a:off x="884828" y="2629876"/>
            <a:ext cx="1717695" cy="115818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7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719" name="Google Shape;719;p47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0" name="Google Shape;720;p47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7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5493492" y="1270487"/>
            <a:ext cx="2438642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445238" y="1758389"/>
            <a:ext cx="3453831" cy="13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2.200.000 mm³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7,5 g/dL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22 %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100 fL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34 </a:t>
            </a:r>
            <a:r>
              <a:rPr lang="pt-BR" sz="1400" b="0" i="0" u="none" strike="noStrike" cap="none">
                <a:solidFill>
                  <a:srgbClr val="0A0B0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RDW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15   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380.000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25.000 (B 3   S 58   M 4   E 1   L 29)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7"/>
          <p:cNvSpPr txBox="1"/>
          <p:nvPr/>
        </p:nvSpPr>
        <p:spPr>
          <a:xfrm>
            <a:off x="428967" y="3202368"/>
            <a:ext cx="3367393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Hematoscopia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Hemácias falcêmicas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5" name="Google Shape;725;p47"/>
          <p:cNvSpPr txBox="1"/>
          <p:nvPr/>
        </p:nvSpPr>
        <p:spPr>
          <a:xfrm>
            <a:off x="5913147" y="1678797"/>
            <a:ext cx="663499" cy="3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28 %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6" name="Google Shape;726;p47"/>
          <p:cNvSpPr txBox="1"/>
          <p:nvPr/>
        </p:nvSpPr>
        <p:spPr>
          <a:xfrm>
            <a:off x="3974123" y="2147933"/>
            <a:ext cx="2079600" cy="40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 reticulocitário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7" name="Google Shape;727;p47"/>
          <p:cNvSpPr txBox="1"/>
          <p:nvPr/>
        </p:nvSpPr>
        <p:spPr>
          <a:xfrm>
            <a:off x="6006485" y="2180860"/>
            <a:ext cx="3137515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reticulócitos x Ht do paciente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 normal para 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7"/>
          <p:cNvSpPr txBox="1"/>
          <p:nvPr/>
        </p:nvSpPr>
        <p:spPr>
          <a:xfrm>
            <a:off x="7546606" y="2724839"/>
            <a:ext cx="1522340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- 0,5 a 1,5%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9" name="Google Shape;729;p47"/>
          <p:cNvSpPr txBox="1"/>
          <p:nvPr/>
        </p:nvSpPr>
        <p:spPr>
          <a:xfrm>
            <a:off x="5508373" y="2782616"/>
            <a:ext cx="2278908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28 x 22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17,6%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7"/>
          <p:cNvSpPr txBox="1"/>
          <p:nvPr/>
        </p:nvSpPr>
        <p:spPr>
          <a:xfrm>
            <a:off x="6057503" y="3588742"/>
            <a:ext cx="227890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 x %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7"/>
          <p:cNvSpPr txBox="1"/>
          <p:nvPr/>
        </p:nvSpPr>
        <p:spPr>
          <a:xfrm>
            <a:off x="5847424" y="4177878"/>
            <a:ext cx="274966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2.200.000 x 28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616.000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7"/>
          <p:cNvSpPr txBox="1"/>
          <p:nvPr/>
        </p:nvSpPr>
        <p:spPr>
          <a:xfrm>
            <a:off x="6177463" y="4696158"/>
            <a:ext cx="2130313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– 50.000 a 100.000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3" name="Google Shape;733;p47"/>
          <p:cNvSpPr txBox="1"/>
          <p:nvPr/>
        </p:nvSpPr>
        <p:spPr>
          <a:xfrm>
            <a:off x="4133727" y="3590696"/>
            <a:ext cx="2079600" cy="4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Contagem absoluta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739" name="Google Shape;739;p48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8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8"/>
          <p:cNvSpPr txBox="1"/>
          <p:nvPr/>
        </p:nvSpPr>
        <p:spPr>
          <a:xfrm>
            <a:off x="0" y="1278296"/>
            <a:ext cx="5052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é a classificação da anemia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(VCM / HCM / Reticulócitos)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8"/>
          <p:cNvSpPr txBox="1"/>
          <p:nvPr/>
        </p:nvSpPr>
        <p:spPr>
          <a:xfrm>
            <a:off x="599239" y="2176051"/>
            <a:ext cx="42321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7,5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Normocítica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 - 100 fL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Normocrômica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 - 34 pg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elevados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Hemolítica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8"/>
          <p:cNvSpPr txBox="1"/>
          <p:nvPr/>
        </p:nvSpPr>
        <p:spPr>
          <a:xfrm>
            <a:off x="4925055" y="1202096"/>
            <a:ext cx="36210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o diagnóstico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4" name="Google Shape;744;p48"/>
          <p:cNvSpPr txBox="1"/>
          <p:nvPr/>
        </p:nvSpPr>
        <p:spPr>
          <a:xfrm>
            <a:off x="5415380" y="1610528"/>
            <a:ext cx="25680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falciforme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8"/>
          <p:cNvSpPr txBox="1"/>
          <p:nvPr/>
        </p:nvSpPr>
        <p:spPr>
          <a:xfrm>
            <a:off x="5047466" y="2183979"/>
            <a:ext cx="40914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são as complicações agudas possíveis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5727403" y="2986278"/>
            <a:ext cx="33168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rises vaso-oclusivas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 Light"/>
              <a:buChar char="❑"/>
            </a:pP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 Light"/>
              <a:buChar char="❑"/>
            </a:pP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Sequestro esplênico agudo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 Light"/>
              <a:buChar char="❑"/>
            </a:pP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Síndrome torácica aguda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 Light"/>
              <a:buChar char="❑"/>
            </a:pP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Acidente vascular encefálico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Montserrat Light"/>
              <a:buChar char="❑"/>
            </a:pPr>
            <a:r>
              <a:rPr lang="pt-BR" sz="13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Priapismo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376" y="3837025"/>
            <a:ext cx="2029455" cy="118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ANEMIA FALCIFORME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0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OBJETIVOS</a:t>
            </a:r>
            <a:endParaRPr/>
          </a:p>
        </p:txBody>
      </p:sp>
      <p:sp>
        <p:nvSpPr>
          <p:cNvPr id="758" name="Google Shape;758;p50"/>
          <p:cNvSpPr txBox="1">
            <a:spLocks noGrp="1"/>
          </p:cNvSpPr>
          <p:nvPr>
            <p:ph type="body" idx="1"/>
          </p:nvPr>
        </p:nvSpPr>
        <p:spPr>
          <a:xfrm>
            <a:off x="776400" y="1259500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Interpretar corretamente os resultados da triagem neonatal dos diversos subtipos de doença falciforme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Entender a fisiopatologia da doença falciforme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Reconhecer as principais manifestações agudas da doença falciforme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Indicar o tratamento geral e específico das manifestações agudas da doença falciforme</a:t>
            </a:r>
            <a:endParaRPr/>
          </a:p>
        </p:txBody>
      </p:sp>
      <p:sp>
        <p:nvSpPr>
          <p:cNvPr id="759" name="Google Shape;759;p5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/>
              <a:t>SUMÁRIO</a:t>
            </a:r>
            <a:endParaRPr/>
          </a:p>
        </p:txBody>
      </p:sp>
      <p:sp>
        <p:nvSpPr>
          <p:cNvPr id="765" name="Google Shape;765;p5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Epidemiologia / Fisiopatologia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Diagnóstico laboratorial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Manifestações clínicas – Eventos agudos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Tratamento geral / Terapias modificadoras da doença falciforme</a:t>
            </a:r>
            <a:endParaRPr/>
          </a:p>
        </p:txBody>
      </p:sp>
      <p:sp>
        <p:nvSpPr>
          <p:cNvPr id="766" name="Google Shape;766;p5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2"/>
          <p:cNvSpPr txBox="1">
            <a:spLocks noGrp="1"/>
          </p:cNvSpPr>
          <p:nvPr>
            <p:ph type="title"/>
          </p:nvPr>
        </p:nvSpPr>
        <p:spPr>
          <a:xfrm>
            <a:off x="169174" y="210820"/>
            <a:ext cx="3587400" cy="41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EPIDEMIOLOGIA</a:t>
            </a:r>
            <a:endParaRPr/>
          </a:p>
        </p:txBody>
      </p:sp>
      <p:sp>
        <p:nvSpPr>
          <p:cNvPr id="772" name="Google Shape;772;p5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73" name="Google Shape;773;p52" descr="Território brasileiro: quais são as principais características? - Hexag  Medicina"/>
          <p:cNvPicPr preferRelativeResize="0"/>
          <p:nvPr/>
        </p:nvPicPr>
        <p:blipFill rotWithShape="1">
          <a:blip r:embed="rId3">
            <a:alphaModFix/>
          </a:blip>
          <a:srcRect l="51077" r="5691"/>
          <a:stretch/>
        </p:blipFill>
        <p:spPr>
          <a:xfrm>
            <a:off x="322392" y="1334965"/>
            <a:ext cx="3294184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2"/>
          <p:cNvSpPr/>
          <p:nvPr/>
        </p:nvSpPr>
        <p:spPr>
          <a:xfrm>
            <a:off x="2069129" y="1710104"/>
            <a:ext cx="2790093" cy="15489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B0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Traço falcêmico</a:t>
            </a:r>
            <a:endParaRPr sz="2200" b="0" i="0" u="none" strike="noStrike" cap="none">
              <a:solidFill>
                <a:srgbClr val="00B05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00B0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a 8%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00B05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população brasileira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52" descr="Símbolo Feminino E Masculino Banco de Imagens e Fotos de Stock - iSto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2419" y="1095506"/>
            <a:ext cx="2405616" cy="240561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2"/>
          <p:cNvSpPr/>
          <p:nvPr/>
        </p:nvSpPr>
        <p:spPr>
          <a:xfrm>
            <a:off x="6617671" y="3007116"/>
            <a:ext cx="457200" cy="62132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2"/>
          <p:cNvSpPr/>
          <p:nvPr/>
        </p:nvSpPr>
        <p:spPr>
          <a:xfrm>
            <a:off x="5287783" y="456163"/>
            <a:ext cx="3374888" cy="7573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 </a:t>
            </a:r>
            <a:r>
              <a:rPr lang="pt-BR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22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Herança autossômica recessiva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2"/>
          <p:cNvSpPr/>
          <p:nvPr/>
        </p:nvSpPr>
        <p:spPr>
          <a:xfrm rot="2072242">
            <a:off x="5721313" y="2890420"/>
            <a:ext cx="457200" cy="62132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2"/>
          <p:cNvSpPr/>
          <p:nvPr/>
        </p:nvSpPr>
        <p:spPr>
          <a:xfrm rot="-1522540">
            <a:off x="7504590" y="2900167"/>
            <a:ext cx="457200" cy="62132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2"/>
          <p:cNvSpPr/>
          <p:nvPr/>
        </p:nvSpPr>
        <p:spPr>
          <a:xfrm>
            <a:off x="5105023" y="3558386"/>
            <a:ext cx="907380" cy="90738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1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2"/>
          <p:cNvSpPr/>
          <p:nvPr/>
        </p:nvSpPr>
        <p:spPr>
          <a:xfrm>
            <a:off x="6372646" y="3803203"/>
            <a:ext cx="907380" cy="907380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 </a:t>
            </a: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2"/>
          <p:cNvSpPr/>
          <p:nvPr/>
        </p:nvSpPr>
        <p:spPr>
          <a:xfrm>
            <a:off x="7619179" y="3613331"/>
            <a:ext cx="907380" cy="90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2"/>
          <p:cNvSpPr txBox="1"/>
          <p:nvPr/>
        </p:nvSpPr>
        <p:spPr>
          <a:xfrm>
            <a:off x="5967041" y="1887091"/>
            <a:ext cx="8675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2"/>
          <p:cNvSpPr txBox="1"/>
          <p:nvPr/>
        </p:nvSpPr>
        <p:spPr>
          <a:xfrm>
            <a:off x="6907266" y="2238985"/>
            <a:ext cx="8675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β</a:t>
            </a:r>
            <a:r>
              <a:rPr lang="pt-BR" sz="16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"/>
          <p:cNvSpPr txBox="1">
            <a:spLocks noGrp="1"/>
          </p:cNvSpPr>
          <p:nvPr>
            <p:ph type="title"/>
          </p:nvPr>
        </p:nvSpPr>
        <p:spPr>
          <a:xfrm>
            <a:off x="202019" y="191684"/>
            <a:ext cx="3587400" cy="44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FISIOPATOLOGIA</a:t>
            </a:r>
            <a:endParaRPr/>
          </a:p>
        </p:txBody>
      </p:sp>
      <p:sp>
        <p:nvSpPr>
          <p:cNvPr id="790" name="Google Shape;790;p5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300532" y="1983548"/>
            <a:ext cx="2121877" cy="12660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Mutação do cromossoma 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Alteração da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Cadeia </a:t>
            </a: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 globina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2" name="Google Shape;792;p53"/>
          <p:cNvSpPr/>
          <p:nvPr/>
        </p:nvSpPr>
        <p:spPr>
          <a:xfrm>
            <a:off x="4572000" y="1847267"/>
            <a:ext cx="1402373" cy="1402373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Doença falciforme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3"/>
          <p:cNvSpPr/>
          <p:nvPr/>
        </p:nvSpPr>
        <p:spPr>
          <a:xfrm>
            <a:off x="5142147" y="214471"/>
            <a:ext cx="1260000" cy="12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HbS (SS)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3"/>
          <p:cNvSpPr/>
          <p:nvPr/>
        </p:nvSpPr>
        <p:spPr>
          <a:xfrm>
            <a:off x="6226213" y="2714296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HbD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(HbSD)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Punjab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3"/>
          <p:cNvSpPr/>
          <p:nvPr/>
        </p:nvSpPr>
        <p:spPr>
          <a:xfrm>
            <a:off x="6243026" y="1230168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HbC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3"/>
          <p:cNvSpPr/>
          <p:nvPr/>
        </p:nvSpPr>
        <p:spPr>
          <a:xfrm>
            <a:off x="4545300" y="3654075"/>
            <a:ext cx="1628400" cy="1260000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HbS-β-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talassemia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3"/>
          <p:cNvSpPr/>
          <p:nvPr/>
        </p:nvSpPr>
        <p:spPr>
          <a:xfrm>
            <a:off x="3557224" y="2395913"/>
            <a:ext cx="926123" cy="4413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1411774db2_0_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803" name="Google Shape;803;g21411774db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619275"/>
            <a:ext cx="82391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54" descr="O que é anemia falciforme? - Médico Responde"/>
          <p:cNvPicPr preferRelativeResize="0"/>
          <p:nvPr/>
        </p:nvPicPr>
        <p:blipFill rotWithShape="1">
          <a:blip r:embed="rId3">
            <a:alphaModFix/>
          </a:blip>
          <a:srcRect l="58719" t="12901" r="2249" b="3199"/>
          <a:stretch/>
        </p:blipFill>
        <p:spPr>
          <a:xfrm rot="-1271481">
            <a:off x="3957424" y="1356014"/>
            <a:ext cx="1180100" cy="141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4" descr="O que é anemia falciforme? - Médico Responde"/>
          <p:cNvPicPr preferRelativeResize="0"/>
          <p:nvPr/>
        </p:nvPicPr>
        <p:blipFill rotWithShape="1">
          <a:blip r:embed="rId3">
            <a:alphaModFix/>
          </a:blip>
          <a:srcRect l="2456" t="12901" r="45677" b="3199"/>
          <a:stretch/>
        </p:blipFill>
        <p:spPr>
          <a:xfrm rot="-1614207">
            <a:off x="252238" y="2936590"/>
            <a:ext cx="1709523" cy="1539927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4"/>
          <p:cNvSpPr/>
          <p:nvPr/>
        </p:nvSpPr>
        <p:spPr>
          <a:xfrm rot="-1614207">
            <a:off x="1981590" y="2378756"/>
            <a:ext cx="2299291" cy="5978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4"/>
          <p:cNvSpPr/>
          <p:nvPr/>
        </p:nvSpPr>
        <p:spPr>
          <a:xfrm rot="-1614207">
            <a:off x="1819147" y="2137163"/>
            <a:ext cx="1910862" cy="4387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Hipóxia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4"/>
          <p:cNvSpPr/>
          <p:nvPr/>
        </p:nvSpPr>
        <p:spPr>
          <a:xfrm rot="-1614207">
            <a:off x="1982742" y="2533131"/>
            <a:ext cx="1910862" cy="4387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Polimerização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4"/>
          <p:cNvSpPr/>
          <p:nvPr/>
        </p:nvSpPr>
        <p:spPr>
          <a:xfrm rot="-1614207" flipH="1">
            <a:off x="1929298" y="2981469"/>
            <a:ext cx="2299291" cy="59787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4"/>
          <p:cNvSpPr/>
          <p:nvPr/>
        </p:nvSpPr>
        <p:spPr>
          <a:xfrm rot="-1614047">
            <a:off x="2289778" y="3327463"/>
            <a:ext cx="2198048" cy="4387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Oxigenação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4"/>
          <p:cNvSpPr/>
          <p:nvPr/>
        </p:nvSpPr>
        <p:spPr>
          <a:xfrm rot="-1614207">
            <a:off x="2081397" y="3037791"/>
            <a:ext cx="2195876" cy="4387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Despolimerização*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54"/>
          <p:cNvGrpSpPr/>
          <p:nvPr/>
        </p:nvGrpSpPr>
        <p:grpSpPr>
          <a:xfrm>
            <a:off x="5339794" y="569810"/>
            <a:ext cx="3739366" cy="1748931"/>
            <a:chOff x="0" y="0"/>
            <a:chExt cx="3739366" cy="1748931"/>
          </a:xfrm>
        </p:grpSpPr>
        <p:sp>
          <p:nvSpPr>
            <p:cNvPr id="817" name="Google Shape;817;p54"/>
            <p:cNvSpPr/>
            <p:nvPr/>
          </p:nvSpPr>
          <p:spPr>
            <a:xfrm>
              <a:off x="0" y="0"/>
              <a:ext cx="3178461" cy="524679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4"/>
            <p:cNvSpPr txBox="1"/>
            <p:nvPr/>
          </p:nvSpPr>
          <p:spPr>
            <a:xfrm>
              <a:off x="15367" y="15367"/>
              <a:ext cx="2612292" cy="49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Viscosidade citoplasma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280452" y="612126"/>
              <a:ext cx="3178461" cy="524679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4"/>
            <p:cNvSpPr txBox="1"/>
            <p:nvPr/>
          </p:nvSpPr>
          <p:spPr>
            <a:xfrm>
              <a:off x="295819" y="627493"/>
              <a:ext cx="2526233" cy="49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Alterações da membrana celular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560905" y="1224252"/>
              <a:ext cx="3178461" cy="524679"/>
            </a:xfrm>
            <a:prstGeom prst="roundRect">
              <a:avLst>
                <a:gd name="adj" fmla="val 10000"/>
              </a:avLst>
            </a:prstGeom>
            <a:solidFill>
              <a:srgbClr val="BFBFB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4"/>
            <p:cNvSpPr txBox="1"/>
            <p:nvPr/>
          </p:nvSpPr>
          <p:spPr>
            <a:xfrm>
              <a:off x="576272" y="1239619"/>
              <a:ext cx="2526233" cy="493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deformabilidade da hemácia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2837420" y="397882"/>
              <a:ext cx="341041" cy="3410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7F7F7F">
                <a:alpha val="89411"/>
              </a:srgbClr>
            </a:solidFill>
            <a:ln w="25400" cap="flat" cmpd="sng">
              <a:solidFill>
                <a:srgbClr val="D6D9E2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4"/>
            <p:cNvSpPr txBox="1"/>
            <p:nvPr/>
          </p:nvSpPr>
          <p:spPr>
            <a:xfrm>
              <a:off x="2914154" y="397882"/>
              <a:ext cx="187573" cy="256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117872" y="1006510"/>
              <a:ext cx="341041" cy="3410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7F7F7F">
                <a:alpha val="89411"/>
              </a:srgbClr>
            </a:solidFill>
            <a:ln w="25400" cap="flat" cmpd="sng">
              <a:solidFill>
                <a:srgbClr val="D6D9E2">
                  <a:alpha val="89411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4"/>
            <p:cNvSpPr txBox="1"/>
            <p:nvPr/>
          </p:nvSpPr>
          <p:spPr>
            <a:xfrm>
              <a:off x="3194606" y="1006510"/>
              <a:ext cx="187573" cy="256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54"/>
          <p:cNvSpPr/>
          <p:nvPr/>
        </p:nvSpPr>
        <p:spPr>
          <a:xfrm>
            <a:off x="6982585" y="2431563"/>
            <a:ext cx="360000" cy="55291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4"/>
          <p:cNvSpPr/>
          <p:nvPr/>
        </p:nvSpPr>
        <p:spPr>
          <a:xfrm>
            <a:off x="5329550" y="3075500"/>
            <a:ext cx="3587400" cy="1713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1) Maior adesão ao endotélio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2) </a:t>
            </a: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 f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luxo sanguíneo da microcirculação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3) Vaso-oclusão → Infarto na área afetada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4) Dor / Necrose / Disfunções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5) Danos permanentes tecidos / órgãos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54"/>
          <p:cNvSpPr/>
          <p:nvPr/>
        </p:nvSpPr>
        <p:spPr>
          <a:xfrm rot="-1635220">
            <a:off x="1159867" y="1157957"/>
            <a:ext cx="2376000" cy="1152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Grau de hidratação celular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do tipo de Hb nas 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(HbA / HbS / HbC / HbF)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Alterações térmicas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Equilíbrio ácido-básico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4"/>
          <p:cNvSpPr/>
          <p:nvPr/>
        </p:nvSpPr>
        <p:spPr>
          <a:xfrm rot="-1614207">
            <a:off x="4559934" y="1405493"/>
            <a:ext cx="900000" cy="50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4"/>
          <p:cNvSpPr/>
          <p:nvPr/>
        </p:nvSpPr>
        <p:spPr>
          <a:xfrm rot="-1635220">
            <a:off x="2571617" y="3730060"/>
            <a:ext cx="2376000" cy="70303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*Antes que ocorra lesão permanente da membrana eritrocitária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4"/>
          <p:cNvSpPr/>
          <p:nvPr/>
        </p:nvSpPr>
        <p:spPr>
          <a:xfrm rot="-1635068">
            <a:off x="3575891" y="322855"/>
            <a:ext cx="1546218" cy="924728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Menor sobrevida por hemólise extravascular pp no baço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4"/>
          <p:cNvSpPr txBox="1">
            <a:spLocks noGrp="1"/>
          </p:cNvSpPr>
          <p:nvPr>
            <p:ph type="title"/>
          </p:nvPr>
        </p:nvSpPr>
        <p:spPr>
          <a:xfrm>
            <a:off x="202019" y="191684"/>
            <a:ext cx="3587400" cy="44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FISIOPATOLOGIA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55" descr="O que é anemia falciforme? - Médico Responde"/>
          <p:cNvPicPr preferRelativeResize="0"/>
          <p:nvPr/>
        </p:nvPicPr>
        <p:blipFill rotWithShape="1">
          <a:blip r:embed="rId3">
            <a:alphaModFix/>
          </a:blip>
          <a:srcRect l="58719" t="12901" r="2249" b="3199"/>
          <a:stretch/>
        </p:blipFill>
        <p:spPr>
          <a:xfrm rot="1036651">
            <a:off x="345768" y="2286515"/>
            <a:ext cx="926211" cy="1108716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5"/>
          <p:cNvSpPr/>
          <p:nvPr/>
        </p:nvSpPr>
        <p:spPr>
          <a:xfrm>
            <a:off x="1745860" y="2685388"/>
            <a:ext cx="3298685" cy="54835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Normocrômica / Normocítica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5"/>
          <p:cNvSpPr txBox="1">
            <a:spLocks noGrp="1"/>
          </p:cNvSpPr>
          <p:nvPr>
            <p:ph type="title"/>
          </p:nvPr>
        </p:nvSpPr>
        <p:spPr>
          <a:xfrm>
            <a:off x="202019" y="870271"/>
            <a:ext cx="3818996" cy="63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Características hematimétricas</a:t>
            </a:r>
            <a:br>
              <a:rPr lang="pt-BR" b="0"/>
            </a:br>
            <a:r>
              <a:rPr lang="pt-BR" b="0"/>
              <a:t>Anemia Falciforme</a:t>
            </a:r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1745861" y="3470964"/>
            <a:ext cx="3298685" cy="54835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(3 a 25%)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(Mais baixo na SC)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5"/>
          <p:cNvSpPr/>
          <p:nvPr/>
        </p:nvSpPr>
        <p:spPr>
          <a:xfrm>
            <a:off x="1745860" y="1899812"/>
            <a:ext cx="3298685" cy="54835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basal – 6 a 12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(Mais elevada na SC)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5"/>
          <p:cNvSpPr/>
          <p:nvPr/>
        </p:nvSpPr>
        <p:spPr>
          <a:xfrm>
            <a:off x="5374679" y="2197433"/>
            <a:ext cx="3298685" cy="78557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Leucocitose basal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(Mais elevada nas evoluções clínicas mais graves)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5"/>
          <p:cNvSpPr/>
          <p:nvPr/>
        </p:nvSpPr>
        <p:spPr>
          <a:xfrm>
            <a:off x="5374679" y="3160906"/>
            <a:ext cx="3298685" cy="54835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 elevadas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(Exceto se hiperesplenismo)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5"/>
          <p:cNvSpPr txBox="1"/>
          <p:nvPr/>
        </p:nvSpPr>
        <p:spPr>
          <a:xfrm>
            <a:off x="202019" y="191684"/>
            <a:ext cx="3587400" cy="44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FISIOPATOLOGIA</a:t>
            </a:r>
            <a:endParaRPr sz="18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6"/>
          <p:cNvSpPr txBox="1">
            <a:spLocks noGrp="1"/>
          </p:cNvSpPr>
          <p:nvPr>
            <p:ph type="title"/>
          </p:nvPr>
        </p:nvSpPr>
        <p:spPr>
          <a:xfrm>
            <a:off x="57633" y="16260"/>
            <a:ext cx="3658582" cy="5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DIAGNÓSTICO LABORATORIAL</a:t>
            </a:r>
            <a:br>
              <a:rPr lang="pt-BR"/>
            </a:br>
            <a:r>
              <a:rPr lang="pt-BR" b="0"/>
              <a:t>Período neonatal</a:t>
            </a:r>
            <a:endParaRPr/>
          </a:p>
        </p:txBody>
      </p:sp>
      <p:sp>
        <p:nvSpPr>
          <p:cNvPr id="851" name="Google Shape;851;p56"/>
          <p:cNvSpPr/>
          <p:nvPr/>
        </p:nvSpPr>
        <p:spPr>
          <a:xfrm>
            <a:off x="2660702" y="2269889"/>
            <a:ext cx="2121877" cy="89330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Triagem Neonatal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(Teste fenotípico)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6"/>
          <p:cNvSpPr/>
          <p:nvPr/>
        </p:nvSpPr>
        <p:spPr>
          <a:xfrm>
            <a:off x="3035149" y="681750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HbFA</a:t>
            </a:r>
            <a:endParaRPr sz="16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3" name="Google Shape;853;p56"/>
          <p:cNvSpPr/>
          <p:nvPr/>
        </p:nvSpPr>
        <p:spPr>
          <a:xfrm>
            <a:off x="4889312" y="3425878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HbFSC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4" name="Google Shape;854;p56"/>
          <p:cNvSpPr/>
          <p:nvPr/>
        </p:nvSpPr>
        <p:spPr>
          <a:xfrm>
            <a:off x="4848853" y="618854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</a:t>
            </a: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5" name="Google Shape;855;p56"/>
          <p:cNvSpPr/>
          <p:nvPr/>
        </p:nvSpPr>
        <p:spPr>
          <a:xfrm>
            <a:off x="3035149" y="3425878"/>
            <a:ext cx="1260000" cy="12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HbFS</a:t>
            </a:r>
            <a:endParaRPr sz="14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6" name="Google Shape;856;p56"/>
          <p:cNvSpPr/>
          <p:nvPr/>
        </p:nvSpPr>
        <p:spPr>
          <a:xfrm>
            <a:off x="893868" y="681750"/>
            <a:ext cx="2321585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AA – Normal para doença falciforme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6"/>
          <p:cNvSpPr/>
          <p:nvPr/>
        </p:nvSpPr>
        <p:spPr>
          <a:xfrm>
            <a:off x="5765079" y="504500"/>
            <a:ext cx="2321585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- Traço falciforme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6"/>
          <p:cNvSpPr/>
          <p:nvPr/>
        </p:nvSpPr>
        <p:spPr>
          <a:xfrm>
            <a:off x="5894330" y="4261959"/>
            <a:ext cx="2388001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 - Hemoglobinopatia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6"/>
          <p:cNvSpPr/>
          <p:nvPr/>
        </p:nvSpPr>
        <p:spPr>
          <a:xfrm>
            <a:off x="241967" y="4227633"/>
            <a:ext cx="3114163" cy="74978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SS – Anemia falciforme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S/β</a:t>
            </a:r>
            <a:r>
              <a:rPr lang="pt-BR" sz="1400" b="0" i="0" u="none" strike="noStrike" cap="none" baseline="30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-talassemia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S/Persistência hereditária HbF</a:t>
            </a:r>
            <a:endParaRPr sz="1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0" name="Google Shape;860;p56"/>
          <p:cNvSpPr/>
          <p:nvPr/>
        </p:nvSpPr>
        <p:spPr>
          <a:xfrm>
            <a:off x="5441009" y="1942240"/>
            <a:ext cx="1260000" cy="126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</a:t>
            </a: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1" name="Google Shape;861;p56"/>
          <p:cNvSpPr/>
          <p:nvPr/>
        </p:nvSpPr>
        <p:spPr>
          <a:xfrm>
            <a:off x="6519019" y="2309063"/>
            <a:ext cx="2388001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S/β</a:t>
            </a:r>
            <a:r>
              <a:rPr lang="pt-BR" sz="1400" b="0" i="0" u="none" strike="noStrike" cap="none" baseline="30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-talassemia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6"/>
          <p:cNvSpPr/>
          <p:nvPr/>
        </p:nvSpPr>
        <p:spPr>
          <a:xfrm>
            <a:off x="1670094" y="3832679"/>
            <a:ext cx="257908" cy="360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6"/>
          <p:cNvSpPr/>
          <p:nvPr/>
        </p:nvSpPr>
        <p:spPr>
          <a:xfrm>
            <a:off x="893171" y="3187567"/>
            <a:ext cx="1800000" cy="6008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Diagnóstico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Testes genéticos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56" descr="Pediatria – Espaço Rafah"/>
          <p:cNvPicPr preferRelativeResize="0"/>
          <p:nvPr/>
        </p:nvPicPr>
        <p:blipFill rotWithShape="1">
          <a:blip r:embed="rId3">
            <a:alphaModFix/>
          </a:blip>
          <a:srcRect l="16462" r="16923"/>
          <a:stretch/>
        </p:blipFill>
        <p:spPr>
          <a:xfrm>
            <a:off x="2247204" y="1841958"/>
            <a:ext cx="826996" cy="8209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5" name="Google Shape;865;p56" descr="objeto de vetor de desenho animado de transfusão de sangue 4557470 Vetor no  Vecteez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36" y="1841958"/>
            <a:ext cx="820908" cy="8209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6" name="Google Shape;866;p56"/>
          <p:cNvSpPr/>
          <p:nvPr/>
        </p:nvSpPr>
        <p:spPr>
          <a:xfrm>
            <a:off x="852366" y="2418761"/>
            <a:ext cx="971325" cy="41567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Aguardar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 meses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372708" cy="230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MSS / Sexo feminino / 1 ano e 10 meses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Leucoderma / Vacinação em dia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Pré-natal sem intercorrências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Parto normal / RNT / PN 2.800 gramas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Distúrbio do sono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exame : Peso – 11,5Kg / Pálida</a:t>
            </a:r>
            <a:endParaRPr/>
          </a:p>
        </p:txBody>
      </p:sp>
      <p:sp>
        <p:nvSpPr>
          <p:cNvPr id="256" name="Google Shape;256;p5"/>
          <p:cNvSpPr txBox="1"/>
          <p:nvPr/>
        </p:nvSpPr>
        <p:spPr>
          <a:xfrm>
            <a:off x="4372708" y="2274945"/>
            <a:ext cx="4771292" cy="132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Alimentação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LM até 3 meses → LV com aveia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Atualmente → Ingestão excessiva - Leite / Doces / Achocolatados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4372708" y="3806804"/>
            <a:ext cx="4771292" cy="90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Suplementação de ferro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partir dos 6 meses - Irregular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7737231" y="101375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7"/>
          <p:cNvSpPr txBox="1">
            <a:spLocks noGrp="1"/>
          </p:cNvSpPr>
          <p:nvPr>
            <p:ph type="title"/>
          </p:nvPr>
        </p:nvSpPr>
        <p:spPr>
          <a:xfrm>
            <a:off x="57633" y="16260"/>
            <a:ext cx="3658582" cy="5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DIAGNÓSTICO LABORATORIAL</a:t>
            </a:r>
            <a:br>
              <a:rPr lang="pt-BR" b="0"/>
            </a:br>
            <a:r>
              <a:rPr lang="pt-BR" b="0"/>
              <a:t>Após período neonatal</a:t>
            </a:r>
            <a:endParaRPr/>
          </a:p>
        </p:txBody>
      </p:sp>
      <p:sp>
        <p:nvSpPr>
          <p:cNvPr id="872" name="Google Shape;872;p57"/>
          <p:cNvSpPr/>
          <p:nvPr/>
        </p:nvSpPr>
        <p:spPr>
          <a:xfrm>
            <a:off x="253780" y="1056828"/>
            <a:ext cx="2623808" cy="89330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Eletroforese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Hemoglobina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3" name="Google Shape;873;p57" descr="2 Confirmação Diagnóstica | MedicinaNET"/>
          <p:cNvPicPr preferRelativeResize="0"/>
          <p:nvPr/>
        </p:nvPicPr>
        <p:blipFill rotWithShape="1">
          <a:blip r:embed="rId3">
            <a:alphaModFix/>
          </a:blip>
          <a:srcRect r="9123"/>
          <a:stretch/>
        </p:blipFill>
        <p:spPr>
          <a:xfrm>
            <a:off x="5024507" y="2291150"/>
            <a:ext cx="2948922" cy="198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7" descr="Eletroforese de Hemoglobina no diagnóstico de Hemoglobinopati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6924" y="2291150"/>
            <a:ext cx="2824864" cy="198162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7"/>
          <p:cNvSpPr/>
          <p:nvPr/>
        </p:nvSpPr>
        <p:spPr>
          <a:xfrm>
            <a:off x="7795846" y="3704492"/>
            <a:ext cx="180000" cy="1406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881" name="Google Shape;881;p5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882" name="Google Shape;882;p58"/>
          <p:cNvSpPr/>
          <p:nvPr/>
        </p:nvSpPr>
        <p:spPr>
          <a:xfrm>
            <a:off x="644769" y="147198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8"/>
          <p:cNvSpPr/>
          <p:nvPr/>
        </p:nvSpPr>
        <p:spPr>
          <a:xfrm>
            <a:off x="2288627" y="3020784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8"/>
          <p:cNvSpPr/>
          <p:nvPr/>
        </p:nvSpPr>
        <p:spPr>
          <a:xfrm>
            <a:off x="3974121" y="148550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8"/>
          <p:cNvSpPr/>
          <p:nvPr/>
        </p:nvSpPr>
        <p:spPr>
          <a:xfrm>
            <a:off x="5742623" y="2892877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8"/>
          <p:cNvSpPr/>
          <p:nvPr/>
        </p:nvSpPr>
        <p:spPr>
          <a:xfrm>
            <a:off x="7303473" y="148550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58"/>
          <p:cNvPicPr preferRelativeResize="0"/>
          <p:nvPr/>
        </p:nvPicPr>
        <p:blipFill rotWithShape="1">
          <a:blip r:embed="rId3">
            <a:alphaModFix/>
          </a:blip>
          <a:srcRect b="15214"/>
          <a:stretch/>
        </p:blipFill>
        <p:spPr>
          <a:xfrm>
            <a:off x="644768" y="1601400"/>
            <a:ext cx="1144465" cy="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58"/>
          <p:cNvPicPr preferRelativeResize="0"/>
          <p:nvPr/>
        </p:nvPicPr>
        <p:blipFill rotWithShape="1">
          <a:blip r:embed="rId4">
            <a:alphaModFix/>
          </a:blip>
          <a:srcRect b="15442"/>
          <a:stretch/>
        </p:blipFill>
        <p:spPr>
          <a:xfrm>
            <a:off x="2335518" y="3150204"/>
            <a:ext cx="1024304" cy="86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58"/>
          <p:cNvPicPr preferRelativeResize="0"/>
          <p:nvPr/>
        </p:nvPicPr>
        <p:blipFill rotWithShape="1">
          <a:blip r:embed="rId5">
            <a:alphaModFix/>
          </a:blip>
          <a:srcRect b="16125"/>
          <a:stretch/>
        </p:blipFill>
        <p:spPr>
          <a:xfrm>
            <a:off x="4051785" y="1651422"/>
            <a:ext cx="989135" cy="82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8"/>
          <p:cNvPicPr preferRelativeResize="0"/>
          <p:nvPr/>
        </p:nvPicPr>
        <p:blipFill rotWithShape="1">
          <a:blip r:embed="rId6">
            <a:alphaModFix/>
          </a:blip>
          <a:srcRect b="17493"/>
          <a:stretch/>
        </p:blipFill>
        <p:spPr>
          <a:xfrm>
            <a:off x="5742622" y="3080048"/>
            <a:ext cx="1024304" cy="84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8"/>
          <p:cNvPicPr preferRelativeResize="0"/>
          <p:nvPr/>
        </p:nvPicPr>
        <p:blipFill rotWithShape="1">
          <a:blip r:embed="rId7">
            <a:alphaModFix/>
          </a:blip>
          <a:srcRect b="16125"/>
          <a:stretch/>
        </p:blipFill>
        <p:spPr>
          <a:xfrm>
            <a:off x="7439753" y="1721834"/>
            <a:ext cx="871904" cy="7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8"/>
          <p:cNvSpPr/>
          <p:nvPr/>
        </p:nvSpPr>
        <p:spPr>
          <a:xfrm>
            <a:off x="225690" y="26401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Crises vaso-oclusivas dolorosas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3" name="Google Shape;893;p58"/>
          <p:cNvSpPr/>
          <p:nvPr/>
        </p:nvSpPr>
        <p:spPr>
          <a:xfrm>
            <a:off x="1859031" y="4165249"/>
            <a:ext cx="2003655" cy="3974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4" name="Google Shape;894;p58"/>
          <p:cNvSpPr/>
          <p:nvPr/>
        </p:nvSpPr>
        <p:spPr>
          <a:xfrm>
            <a:off x="3586030" y="26401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Síndrome torácica aguda (STA)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5" name="Google Shape;895;p58"/>
          <p:cNvSpPr/>
          <p:nvPr/>
        </p:nvSpPr>
        <p:spPr>
          <a:xfrm>
            <a:off x="5313027" y="4037342"/>
            <a:ext cx="2126726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Sequestro esplênico agudo (SEA)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6" name="Google Shape;896;p58"/>
          <p:cNvSpPr/>
          <p:nvPr/>
        </p:nvSpPr>
        <p:spPr>
          <a:xfrm>
            <a:off x="6897388" y="26401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Acidente vascular encefálico (AVE)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7" name="Google Shape;897;p58"/>
          <p:cNvSpPr/>
          <p:nvPr/>
        </p:nvSpPr>
        <p:spPr>
          <a:xfrm>
            <a:off x="3974121" y="166022"/>
            <a:ext cx="4473816" cy="89536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Pais / Cuidadores devem ser instruídos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identificar os sinais de alerta para EVENTOS AGUDOS</a:t>
            </a:r>
            <a:endParaRPr sz="16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03" name="Google Shape;903;p59"/>
          <p:cNvSpPr/>
          <p:nvPr/>
        </p:nvSpPr>
        <p:spPr>
          <a:xfrm>
            <a:off x="635006" y="1636104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59"/>
          <p:cNvPicPr preferRelativeResize="0"/>
          <p:nvPr/>
        </p:nvPicPr>
        <p:blipFill rotWithShape="1">
          <a:blip r:embed="rId3">
            <a:alphaModFix/>
          </a:blip>
          <a:srcRect b="15214"/>
          <a:stretch/>
        </p:blipFill>
        <p:spPr>
          <a:xfrm>
            <a:off x="635005" y="1765524"/>
            <a:ext cx="1144465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59"/>
          <p:cNvSpPr/>
          <p:nvPr/>
        </p:nvSpPr>
        <p:spPr>
          <a:xfrm>
            <a:off x="215927" y="2804294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Crises vaso-oclusivas dolorosas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6" name="Google Shape;906;p59"/>
          <p:cNvPicPr preferRelativeResize="0"/>
          <p:nvPr/>
        </p:nvPicPr>
        <p:blipFill rotWithShape="1">
          <a:blip r:embed="rId4">
            <a:alphaModFix/>
          </a:blip>
          <a:srcRect l="1610" t="1712" r="2515" b="3743"/>
          <a:stretch/>
        </p:blipFill>
        <p:spPr>
          <a:xfrm>
            <a:off x="6117600" y="1619791"/>
            <a:ext cx="2511238" cy="169324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7" name="Google Shape;907;p59"/>
          <p:cNvSpPr/>
          <p:nvPr/>
        </p:nvSpPr>
        <p:spPr>
          <a:xfrm>
            <a:off x="6117600" y="3313033"/>
            <a:ext cx="2511237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Dactilite aguda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(“Síndrome mão-pé”)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9"/>
          <p:cNvSpPr/>
          <p:nvPr/>
        </p:nvSpPr>
        <p:spPr>
          <a:xfrm>
            <a:off x="6365107" y="3966707"/>
            <a:ext cx="2016222" cy="410691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Duração 4 a 6 dias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9" name="Google Shape;909;p59"/>
          <p:cNvSpPr/>
          <p:nvPr/>
        </p:nvSpPr>
        <p:spPr>
          <a:xfrm>
            <a:off x="2417027" y="1636426"/>
            <a:ext cx="3217166" cy="169324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Fatores desencadeantes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Hipóxia / Infecções / Febre / Acidose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Desidratação / Exposição ao frio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Trauma / Exaustão física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Depressão / Outros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9"/>
          <p:cNvSpPr/>
          <p:nvPr/>
        </p:nvSpPr>
        <p:spPr>
          <a:xfrm>
            <a:off x="2417027" y="3711188"/>
            <a:ext cx="3217168" cy="133241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Diagnóstico diferencial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Constipação intestina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 osteoarticulares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Complicações hepatobiliares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9"/>
          <p:cNvSpPr/>
          <p:nvPr/>
        </p:nvSpPr>
        <p:spPr>
          <a:xfrm>
            <a:off x="6365107" y="4505698"/>
            <a:ext cx="2016222" cy="50057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Principal causa de internação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0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635006" y="1636104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60"/>
          <p:cNvPicPr preferRelativeResize="0"/>
          <p:nvPr/>
        </p:nvPicPr>
        <p:blipFill rotWithShape="1">
          <a:blip r:embed="rId3">
            <a:alphaModFix/>
          </a:blip>
          <a:srcRect b="15214"/>
          <a:stretch/>
        </p:blipFill>
        <p:spPr>
          <a:xfrm>
            <a:off x="635005" y="1765524"/>
            <a:ext cx="1144465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0"/>
          <p:cNvSpPr/>
          <p:nvPr/>
        </p:nvSpPr>
        <p:spPr>
          <a:xfrm>
            <a:off x="215927" y="2804294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Crises vaso-oclusivas dolorosas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0" name="Google Shape;920;p60"/>
          <p:cNvSpPr/>
          <p:nvPr/>
        </p:nvSpPr>
        <p:spPr>
          <a:xfrm>
            <a:off x="3047180" y="1389229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60"/>
          <p:cNvSpPr/>
          <p:nvPr/>
        </p:nvSpPr>
        <p:spPr>
          <a:xfrm>
            <a:off x="3574719" y="1389229"/>
            <a:ext cx="244603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Diagnosticar / Corrigir fatores desencadeantes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3047180" y="2592638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0"/>
          <p:cNvSpPr/>
          <p:nvPr/>
        </p:nvSpPr>
        <p:spPr>
          <a:xfrm>
            <a:off x="3574719" y="2592638"/>
            <a:ext cx="259843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Avaliar intensidade da dor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4" name="Google Shape;924;p60"/>
          <p:cNvSpPr/>
          <p:nvPr/>
        </p:nvSpPr>
        <p:spPr>
          <a:xfrm>
            <a:off x="3047180" y="3793812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0"/>
          <p:cNvSpPr/>
          <p:nvPr/>
        </p:nvSpPr>
        <p:spPr>
          <a:xfrm>
            <a:off x="3574719" y="3793812"/>
            <a:ext cx="2164678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Pais devem iniciar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tratamento precoce  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6" name="Google Shape;926;p60"/>
          <p:cNvSpPr/>
          <p:nvPr/>
        </p:nvSpPr>
        <p:spPr>
          <a:xfrm>
            <a:off x="5710900" y="3588075"/>
            <a:ext cx="3217200" cy="1144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Hidratação oral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Analgésicos / Anti-inflamatórios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(Dipirona / Paracetamol / Ibuprofeno)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Opioides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(Codeína)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1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32" name="Google Shape;932;p61"/>
          <p:cNvSpPr/>
          <p:nvPr/>
        </p:nvSpPr>
        <p:spPr>
          <a:xfrm>
            <a:off x="635006" y="1636104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61"/>
          <p:cNvPicPr preferRelativeResize="0"/>
          <p:nvPr/>
        </p:nvPicPr>
        <p:blipFill rotWithShape="1">
          <a:blip r:embed="rId3">
            <a:alphaModFix/>
          </a:blip>
          <a:srcRect b="15214"/>
          <a:stretch/>
        </p:blipFill>
        <p:spPr>
          <a:xfrm>
            <a:off x="635005" y="1765524"/>
            <a:ext cx="1144465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1"/>
          <p:cNvSpPr/>
          <p:nvPr/>
        </p:nvSpPr>
        <p:spPr>
          <a:xfrm>
            <a:off x="215927" y="2804294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Crises vaso-oclusivas dolorosas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35" name="Google Shape;935;p61" descr="Escala analógica da dor. | Download Scientific Diagr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1864" y="1535316"/>
            <a:ext cx="2626209" cy="1239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1"/>
          <p:cNvSpPr/>
          <p:nvPr/>
        </p:nvSpPr>
        <p:spPr>
          <a:xfrm>
            <a:off x="3169322" y="1043408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1"/>
          <p:cNvSpPr/>
          <p:nvPr/>
        </p:nvSpPr>
        <p:spPr>
          <a:xfrm>
            <a:off x="3696861" y="1043408"/>
            <a:ext cx="244603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Diagnosticar / Corrigir fatores desencadeantes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8" name="Google Shape;938;p61"/>
          <p:cNvSpPr/>
          <p:nvPr/>
        </p:nvSpPr>
        <p:spPr>
          <a:xfrm>
            <a:off x="3169322" y="1910921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1"/>
          <p:cNvSpPr/>
          <p:nvPr/>
        </p:nvSpPr>
        <p:spPr>
          <a:xfrm>
            <a:off x="3696861" y="1910921"/>
            <a:ext cx="259843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Avaliar intensidade da dor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0" name="Google Shape;940;p61"/>
          <p:cNvSpPr/>
          <p:nvPr/>
        </p:nvSpPr>
        <p:spPr>
          <a:xfrm>
            <a:off x="3013106" y="2920684"/>
            <a:ext cx="2164678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Dor leve / Moderada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1" name="Google Shape;941;p61"/>
          <p:cNvSpPr/>
          <p:nvPr/>
        </p:nvSpPr>
        <p:spPr>
          <a:xfrm>
            <a:off x="2425045" y="3553108"/>
            <a:ext cx="3340801" cy="142283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Hidratação oral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Analgésicos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(Dipirona / Paracetamol)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Anti-inflamatórios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(Ibuprofeno / Diclofenaco / Naproxeno)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Opioides leves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(Codeína)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1"/>
          <p:cNvSpPr/>
          <p:nvPr/>
        </p:nvSpPr>
        <p:spPr>
          <a:xfrm>
            <a:off x="6532629" y="2928995"/>
            <a:ext cx="2164678" cy="52537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Dor Intensa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3" name="Google Shape;943;p61"/>
          <p:cNvSpPr/>
          <p:nvPr/>
        </p:nvSpPr>
        <p:spPr>
          <a:xfrm>
            <a:off x="6478912" y="3572350"/>
            <a:ext cx="2272112" cy="136775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Hidratação venosa 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aporte de manutenção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Morfina endovenosa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(0,1 mg/Kg/dose)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Avaliar a cada 30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1"/>
          <p:cNvSpPr/>
          <p:nvPr/>
        </p:nvSpPr>
        <p:spPr>
          <a:xfrm>
            <a:off x="5866574" y="4155831"/>
            <a:ext cx="540000" cy="25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1"/>
          <p:cNvSpPr/>
          <p:nvPr/>
        </p:nvSpPr>
        <p:spPr>
          <a:xfrm>
            <a:off x="6295291" y="160991"/>
            <a:ext cx="2598431" cy="123986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Manter analgesia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até 24h a 48h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após resolução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completa da dor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6" name="Google Shape;946;p61"/>
          <p:cNvSpPr/>
          <p:nvPr/>
        </p:nvSpPr>
        <p:spPr>
          <a:xfrm>
            <a:off x="103694" y="3789309"/>
            <a:ext cx="2207086" cy="933836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Transfusão de [Hm] </a:t>
            </a: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NÃO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está indicada no tratamento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2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52" name="Google Shape;952;p62"/>
          <p:cNvSpPr/>
          <p:nvPr/>
        </p:nvSpPr>
        <p:spPr>
          <a:xfrm>
            <a:off x="429596" y="1836753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62"/>
          <p:cNvPicPr preferRelativeResize="0"/>
          <p:nvPr/>
        </p:nvPicPr>
        <p:blipFill rotWithShape="1">
          <a:blip r:embed="rId3">
            <a:alphaModFix/>
          </a:blip>
          <a:srcRect b="15442"/>
          <a:stretch/>
        </p:blipFill>
        <p:spPr>
          <a:xfrm>
            <a:off x="476487" y="1966173"/>
            <a:ext cx="1024304" cy="86613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2"/>
          <p:cNvSpPr/>
          <p:nvPr/>
        </p:nvSpPr>
        <p:spPr>
          <a:xfrm>
            <a:off x="0" y="2981218"/>
            <a:ext cx="2003655" cy="3974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5" name="Google Shape;955;p62"/>
          <p:cNvSpPr/>
          <p:nvPr/>
        </p:nvSpPr>
        <p:spPr>
          <a:xfrm>
            <a:off x="2788013" y="3951833"/>
            <a:ext cx="2383942" cy="7023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Causa mais comum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óbitos na infância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6" name="Google Shape;956;p62"/>
          <p:cNvSpPr/>
          <p:nvPr/>
        </p:nvSpPr>
        <p:spPr>
          <a:xfrm>
            <a:off x="2793003" y="2742147"/>
            <a:ext cx="2383942" cy="7023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Alto risco de doença pneumocócica invasiva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(Hemófilo / Meningococo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2"/>
          <p:cNvSpPr/>
          <p:nvPr/>
        </p:nvSpPr>
        <p:spPr>
          <a:xfrm>
            <a:off x="2793003" y="1532461"/>
            <a:ext cx="2383942" cy="7023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Disfunção esplênica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(Infartos / Fibrose)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2"/>
          <p:cNvSpPr/>
          <p:nvPr/>
        </p:nvSpPr>
        <p:spPr>
          <a:xfrm>
            <a:off x="5735991" y="2758378"/>
            <a:ext cx="2501668" cy="70236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Sepse / Meningite Pneumonia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9" name="Google Shape;959;p62"/>
          <p:cNvSpPr/>
          <p:nvPr/>
        </p:nvSpPr>
        <p:spPr>
          <a:xfrm>
            <a:off x="5735991" y="1289270"/>
            <a:ext cx="2501668" cy="123892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meses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(HbSS / HBS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-talassemia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(HbSC / HBS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-talassemia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2"/>
          <p:cNvSpPr/>
          <p:nvPr/>
        </p:nvSpPr>
        <p:spPr>
          <a:xfrm>
            <a:off x="3845169" y="2262555"/>
            <a:ext cx="269631" cy="3858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2"/>
          <p:cNvSpPr/>
          <p:nvPr/>
        </p:nvSpPr>
        <p:spPr>
          <a:xfrm>
            <a:off x="3845169" y="3462630"/>
            <a:ext cx="269631" cy="38580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A9EA4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p62"/>
          <p:cNvCxnSpPr>
            <a:endCxn id="959" idx="1"/>
          </p:cNvCxnSpPr>
          <p:nvPr/>
        </p:nvCxnSpPr>
        <p:spPr>
          <a:xfrm>
            <a:off x="5177091" y="1906032"/>
            <a:ext cx="558900" cy="27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3" name="Google Shape;963;p62"/>
          <p:cNvCxnSpPr/>
          <p:nvPr/>
        </p:nvCxnSpPr>
        <p:spPr>
          <a:xfrm>
            <a:off x="5176945" y="3072795"/>
            <a:ext cx="559046" cy="2631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62"/>
          <p:cNvSpPr/>
          <p:nvPr/>
        </p:nvSpPr>
        <p:spPr>
          <a:xfrm>
            <a:off x="5735991" y="3951832"/>
            <a:ext cx="3196994" cy="878076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Outras infecções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Osteomielite (Lembrar de salmonela)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Parvovírus B19 (aplasia medular transitória)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70" name="Google Shape;970;p63"/>
          <p:cNvSpPr/>
          <p:nvPr/>
        </p:nvSpPr>
        <p:spPr>
          <a:xfrm>
            <a:off x="429596" y="1836753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63"/>
          <p:cNvPicPr preferRelativeResize="0"/>
          <p:nvPr/>
        </p:nvPicPr>
        <p:blipFill rotWithShape="1">
          <a:blip r:embed="rId3">
            <a:alphaModFix/>
          </a:blip>
          <a:srcRect b="15442"/>
          <a:stretch/>
        </p:blipFill>
        <p:spPr>
          <a:xfrm>
            <a:off x="476487" y="1966173"/>
            <a:ext cx="1024304" cy="86613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3"/>
          <p:cNvSpPr/>
          <p:nvPr/>
        </p:nvSpPr>
        <p:spPr>
          <a:xfrm>
            <a:off x="0" y="2981218"/>
            <a:ext cx="2003655" cy="39746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3" name="Google Shape;973;p63"/>
          <p:cNvSpPr/>
          <p:nvPr/>
        </p:nvSpPr>
        <p:spPr>
          <a:xfrm>
            <a:off x="5784895" y="2184101"/>
            <a:ext cx="2501668" cy="47006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 completo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4" name="Google Shape;974;p63"/>
          <p:cNvSpPr/>
          <p:nvPr/>
        </p:nvSpPr>
        <p:spPr>
          <a:xfrm>
            <a:off x="5757290" y="1337890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Cobertura vacinal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Profilaxia com penicilina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5" name="Google Shape;975;p63"/>
          <p:cNvSpPr/>
          <p:nvPr/>
        </p:nvSpPr>
        <p:spPr>
          <a:xfrm>
            <a:off x="2283637" y="1584699"/>
            <a:ext cx="2184264" cy="1974101"/>
          </a:xfrm>
          <a:prstGeom prst="irregularSeal1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3"/>
          <p:cNvSpPr/>
          <p:nvPr/>
        </p:nvSpPr>
        <p:spPr>
          <a:xfrm>
            <a:off x="5177478" y="1337890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3"/>
          <p:cNvSpPr/>
          <p:nvPr/>
        </p:nvSpPr>
        <p:spPr>
          <a:xfrm>
            <a:off x="5177478" y="2108976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3"/>
          <p:cNvSpPr/>
          <p:nvPr/>
        </p:nvSpPr>
        <p:spPr>
          <a:xfrm>
            <a:off x="5177477" y="2880062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3"/>
          <p:cNvSpPr/>
          <p:nvPr/>
        </p:nvSpPr>
        <p:spPr>
          <a:xfrm>
            <a:off x="5705016" y="2687851"/>
            <a:ext cx="2917099" cy="93731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Rastreamento laboratorial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Hemograma / PCR / Hemocultura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Rx de tórax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de urina / Punção lombar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3"/>
          <p:cNvSpPr/>
          <p:nvPr/>
        </p:nvSpPr>
        <p:spPr>
          <a:xfrm>
            <a:off x="5177477" y="3676505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3"/>
          <p:cNvSpPr/>
          <p:nvPr/>
        </p:nvSpPr>
        <p:spPr>
          <a:xfrm>
            <a:off x="5739192" y="3676505"/>
            <a:ext cx="2917099" cy="5275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Avaliar necessidade de internação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2" name="Google Shape;982;p63"/>
          <p:cNvSpPr/>
          <p:nvPr/>
        </p:nvSpPr>
        <p:spPr>
          <a:xfrm>
            <a:off x="5177477" y="4480125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3"/>
          <p:cNvSpPr/>
          <p:nvPr/>
        </p:nvSpPr>
        <p:spPr>
          <a:xfrm>
            <a:off x="5705016" y="4447591"/>
            <a:ext cx="2917099" cy="52753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Medidas de suporte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Antibióticos endovenosos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4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989" name="Google Shape;989;p64"/>
          <p:cNvSpPr/>
          <p:nvPr/>
        </p:nvSpPr>
        <p:spPr>
          <a:xfrm>
            <a:off x="773719" y="179030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64"/>
          <p:cNvPicPr preferRelativeResize="0"/>
          <p:nvPr/>
        </p:nvPicPr>
        <p:blipFill rotWithShape="1">
          <a:blip r:embed="rId3">
            <a:alphaModFix/>
          </a:blip>
          <a:srcRect b="16125"/>
          <a:stretch/>
        </p:blipFill>
        <p:spPr>
          <a:xfrm>
            <a:off x="851383" y="1956222"/>
            <a:ext cx="989135" cy="82963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4"/>
          <p:cNvSpPr/>
          <p:nvPr/>
        </p:nvSpPr>
        <p:spPr>
          <a:xfrm>
            <a:off x="385628" y="29449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Síndrome torácica aguda (STA)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2" name="Google Shape;992;p64"/>
          <p:cNvSpPr/>
          <p:nvPr/>
        </p:nvSpPr>
        <p:spPr>
          <a:xfrm>
            <a:off x="117231" y="3746814"/>
            <a:ext cx="2614246" cy="933836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2ª causa de internação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1ª causa de morte por DF em todas as faixas etárias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64" descr="Ícone de diagnóstico 2526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418" y="1185678"/>
            <a:ext cx="827942" cy="82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4" descr="ícone de raio x 51476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71146" y="2357773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4"/>
          <p:cNvSpPr/>
          <p:nvPr/>
        </p:nvSpPr>
        <p:spPr>
          <a:xfrm>
            <a:off x="4646360" y="1336962"/>
            <a:ext cx="340631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Febre / Tosse / Dor torácica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Taquipneia / Dispneia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4"/>
          <p:cNvSpPr/>
          <p:nvPr/>
        </p:nvSpPr>
        <p:spPr>
          <a:xfrm>
            <a:off x="4709367" y="2357773"/>
            <a:ext cx="3406311" cy="84988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Alteração radiológica recente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Infiltrados ou condensações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Uni ou multilobares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Lobos superiores e médio (crianças)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64" descr="ícone de pulmões 46518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93861" y="364389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4"/>
          <p:cNvSpPr/>
          <p:nvPr/>
        </p:nvSpPr>
        <p:spPr>
          <a:xfrm>
            <a:off x="4709369" y="3957822"/>
            <a:ext cx="3406311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Diagnóstico diferencial difícil com pneumonia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5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04" name="Google Shape;1004;p65"/>
          <p:cNvSpPr/>
          <p:nvPr/>
        </p:nvSpPr>
        <p:spPr>
          <a:xfrm>
            <a:off x="492367" y="179030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65"/>
          <p:cNvPicPr preferRelativeResize="0"/>
          <p:nvPr/>
        </p:nvPicPr>
        <p:blipFill rotWithShape="1">
          <a:blip r:embed="rId3">
            <a:alphaModFix/>
          </a:blip>
          <a:srcRect b="16125"/>
          <a:stretch/>
        </p:blipFill>
        <p:spPr>
          <a:xfrm>
            <a:off x="570031" y="1956222"/>
            <a:ext cx="989135" cy="82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5"/>
          <p:cNvSpPr/>
          <p:nvPr/>
        </p:nvSpPr>
        <p:spPr>
          <a:xfrm>
            <a:off x="104276" y="29449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Síndrome torácica aguda (STA)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7" name="Google Shape;1007;p65"/>
          <p:cNvSpPr/>
          <p:nvPr/>
        </p:nvSpPr>
        <p:spPr>
          <a:xfrm>
            <a:off x="3804134" y="1196614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Infecções virais / bacterianas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(Pensar em </a:t>
            </a:r>
            <a:r>
              <a:rPr lang="pt-BR" sz="1200" b="0" i="1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Chlamydia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</a:t>
            </a:r>
            <a:r>
              <a:rPr lang="pt-BR" sz="1200" b="0" i="1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Mycoplasma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5"/>
          <p:cNvSpPr/>
          <p:nvPr/>
        </p:nvSpPr>
        <p:spPr>
          <a:xfrm>
            <a:off x="3804133" y="3587366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Internação obrigatória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(Rápida evolução para insuficiência respiratória / Óbito)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5"/>
          <p:cNvSpPr/>
          <p:nvPr/>
        </p:nvSpPr>
        <p:spPr>
          <a:xfrm>
            <a:off x="3804135" y="2077780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Fenômenos vaso-oclusivos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Infartos pulmonares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Embolia de tecidos necróticos ósseos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5"/>
          <p:cNvSpPr/>
          <p:nvPr/>
        </p:nvSpPr>
        <p:spPr>
          <a:xfrm>
            <a:off x="5515701" y="2934765"/>
            <a:ext cx="269634" cy="56425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5"/>
          <p:cNvSpPr/>
          <p:nvPr/>
        </p:nvSpPr>
        <p:spPr>
          <a:xfrm>
            <a:off x="1886401" y="1727775"/>
            <a:ext cx="1722000" cy="49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Fisiopatologia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6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17" name="Google Shape;1017;p66"/>
          <p:cNvSpPr/>
          <p:nvPr/>
        </p:nvSpPr>
        <p:spPr>
          <a:xfrm>
            <a:off x="492367" y="1790300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p66"/>
          <p:cNvPicPr preferRelativeResize="0"/>
          <p:nvPr/>
        </p:nvPicPr>
        <p:blipFill rotWithShape="1">
          <a:blip r:embed="rId3">
            <a:alphaModFix/>
          </a:blip>
          <a:srcRect b="16125"/>
          <a:stretch/>
        </p:blipFill>
        <p:spPr>
          <a:xfrm>
            <a:off x="570031" y="1956222"/>
            <a:ext cx="989135" cy="82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66"/>
          <p:cNvSpPr/>
          <p:nvPr/>
        </p:nvSpPr>
        <p:spPr>
          <a:xfrm>
            <a:off x="104276" y="2944970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Síndrome torácica aguda (STA)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0" name="Google Shape;1020;p66"/>
          <p:cNvSpPr/>
          <p:nvPr/>
        </p:nvSpPr>
        <p:spPr>
          <a:xfrm>
            <a:off x="4572000" y="2253174"/>
            <a:ext cx="1588479" cy="57367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Terapêutica Hospitalar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1" name="Google Shape;1021;p66"/>
          <p:cNvSpPr/>
          <p:nvPr/>
        </p:nvSpPr>
        <p:spPr>
          <a:xfrm>
            <a:off x="5660117" y="680309"/>
            <a:ext cx="2003654" cy="57367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pt-BR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SatO</a:t>
            </a:r>
            <a:r>
              <a:rPr lang="pt-BR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 95%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6"/>
          <p:cNvSpPr/>
          <p:nvPr/>
        </p:nvSpPr>
        <p:spPr>
          <a:xfrm>
            <a:off x="6201511" y="1466741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Hidratação EV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6"/>
          <p:cNvSpPr/>
          <p:nvPr/>
        </p:nvSpPr>
        <p:spPr>
          <a:xfrm>
            <a:off x="6361709" y="2253173"/>
            <a:ext cx="2183420" cy="573679"/>
          </a:xfrm>
          <a:prstGeom prst="roundRect">
            <a:avLst>
              <a:gd name="adj" fmla="val 16667"/>
            </a:avLst>
          </a:prstGeom>
          <a:solidFill>
            <a:srgbClr val="C5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da 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(Morfina)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6"/>
          <p:cNvSpPr/>
          <p:nvPr/>
        </p:nvSpPr>
        <p:spPr>
          <a:xfrm>
            <a:off x="6162419" y="3065641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Broncodilatadores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(Salbutamol)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6"/>
          <p:cNvSpPr/>
          <p:nvPr/>
        </p:nvSpPr>
        <p:spPr>
          <a:xfrm>
            <a:off x="5660117" y="3878108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Antibióticos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(Ceftriaxona + Macrolídeo)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6"/>
          <p:cNvSpPr/>
          <p:nvPr/>
        </p:nvSpPr>
        <p:spPr>
          <a:xfrm>
            <a:off x="2617182" y="3065641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[Hm] para não resposta ao tratamento inicial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6"/>
          <p:cNvSpPr/>
          <p:nvPr/>
        </p:nvSpPr>
        <p:spPr>
          <a:xfrm>
            <a:off x="2511675" y="1440707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Exanguineotransfusão parcial se Ht &gt; 25%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6"/>
          <p:cNvSpPr/>
          <p:nvPr/>
        </p:nvSpPr>
        <p:spPr>
          <a:xfrm>
            <a:off x="2617182" y="3878108"/>
            <a:ext cx="2183421" cy="573679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Risco de aumentar a viscosidade e piorar a falcização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265" name="Google Shape;265;p6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6" name="Google Shape;266;p6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5493492" y="1270487"/>
            <a:ext cx="2438642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445238" y="1758389"/>
            <a:ext cx="3367393" cy="13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4.000.000 mm³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6 g/dL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19 %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55 fL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15 </a:t>
            </a:r>
            <a:r>
              <a:rPr lang="pt-BR" sz="1400" b="0" i="0" u="none" strike="noStrike" cap="none">
                <a:solidFill>
                  <a:srgbClr val="0A0B0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RDW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20   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600.000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13.000 (S 35   M3   E 7   L 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428967" y="3202368"/>
            <a:ext cx="3367393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Hematoscopia (Anisocitose)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Microcitose ++ / Hipocromia 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5913147" y="1678797"/>
            <a:ext cx="167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0,8%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3974123" y="2147933"/>
            <a:ext cx="2079600" cy="40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 reticulocitário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6006485" y="2180860"/>
            <a:ext cx="3137515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reticulócitos x Ht do paciente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 normal para 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7546606" y="2724839"/>
            <a:ext cx="1522340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- 0,5 a 1,5%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5508373" y="2782616"/>
            <a:ext cx="2278908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1,5 x 19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0,4%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6057503" y="3588742"/>
            <a:ext cx="227890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 x %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5553248" y="4087775"/>
            <a:ext cx="32874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4.000.000 x 0,8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32000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6129075" y="4728325"/>
            <a:ext cx="21786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– 50000 a 100.000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4133727" y="3590696"/>
            <a:ext cx="2079600" cy="4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Contagem absoluta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7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34" name="Google Shape;1034;p67"/>
          <p:cNvSpPr/>
          <p:nvPr/>
        </p:nvSpPr>
        <p:spPr>
          <a:xfrm>
            <a:off x="549300" y="1673677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67"/>
          <p:cNvPicPr preferRelativeResize="0"/>
          <p:nvPr/>
        </p:nvPicPr>
        <p:blipFill rotWithShape="1">
          <a:blip r:embed="rId3">
            <a:alphaModFix/>
          </a:blip>
          <a:srcRect b="17493"/>
          <a:stretch/>
        </p:blipFill>
        <p:spPr>
          <a:xfrm>
            <a:off x="549299" y="1860848"/>
            <a:ext cx="1024304" cy="8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67"/>
          <p:cNvSpPr/>
          <p:nvPr/>
        </p:nvSpPr>
        <p:spPr>
          <a:xfrm>
            <a:off x="119704" y="2818142"/>
            <a:ext cx="2126726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Sequestro esplênico agudo (SEA)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7" name="Google Shape;1037;p67"/>
          <p:cNvSpPr/>
          <p:nvPr/>
        </p:nvSpPr>
        <p:spPr>
          <a:xfrm>
            <a:off x="4055870" y="1377772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Aumento súbito do baço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8" name="Google Shape;1038;p67"/>
          <p:cNvSpPr/>
          <p:nvPr/>
        </p:nvSpPr>
        <p:spPr>
          <a:xfrm>
            <a:off x="3476058" y="1377772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7"/>
          <p:cNvSpPr/>
          <p:nvPr/>
        </p:nvSpPr>
        <p:spPr>
          <a:xfrm>
            <a:off x="4055870" y="2318274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Queda Hb de pelo menos 2 g/dL do basal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0" name="Google Shape;1040;p67"/>
          <p:cNvSpPr/>
          <p:nvPr/>
        </p:nvSpPr>
        <p:spPr>
          <a:xfrm>
            <a:off x="3476058" y="2318274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7"/>
          <p:cNvSpPr/>
          <p:nvPr/>
        </p:nvSpPr>
        <p:spPr>
          <a:xfrm>
            <a:off x="4055870" y="3219275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Manutenção ou aumento de reticulócitos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2" name="Google Shape;1042;p67"/>
          <p:cNvSpPr/>
          <p:nvPr/>
        </p:nvSpPr>
        <p:spPr>
          <a:xfrm>
            <a:off x="3476058" y="3219275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7"/>
          <p:cNvSpPr/>
          <p:nvPr/>
        </p:nvSpPr>
        <p:spPr>
          <a:xfrm>
            <a:off x="117230" y="3746814"/>
            <a:ext cx="2731477" cy="74116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Faixa etária &lt; 5 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2ª causa de morte crianças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7"/>
          <p:cNvSpPr/>
          <p:nvPr/>
        </p:nvSpPr>
        <p:spPr>
          <a:xfrm>
            <a:off x="4055870" y="4012837"/>
            <a:ext cx="2851122" cy="74116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Trombocitopenia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(Exacerbação da função de reservatório plaquetário do baço)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7"/>
          <p:cNvSpPr/>
          <p:nvPr/>
        </p:nvSpPr>
        <p:spPr>
          <a:xfrm>
            <a:off x="3509128" y="4119651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8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51" name="Google Shape;1051;p68"/>
          <p:cNvSpPr/>
          <p:nvPr/>
        </p:nvSpPr>
        <p:spPr>
          <a:xfrm>
            <a:off x="549300" y="1673677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p68"/>
          <p:cNvPicPr preferRelativeResize="0"/>
          <p:nvPr/>
        </p:nvPicPr>
        <p:blipFill rotWithShape="1">
          <a:blip r:embed="rId3">
            <a:alphaModFix/>
          </a:blip>
          <a:srcRect b="17493"/>
          <a:stretch/>
        </p:blipFill>
        <p:spPr>
          <a:xfrm>
            <a:off x="549299" y="1860848"/>
            <a:ext cx="1024304" cy="8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68"/>
          <p:cNvSpPr/>
          <p:nvPr/>
        </p:nvSpPr>
        <p:spPr>
          <a:xfrm>
            <a:off x="119704" y="2818142"/>
            <a:ext cx="2126726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Sequestro esplênico agudo (SEA)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54" name="Google Shape;1054;p68" descr="Ícone de diagnóstico 2526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5150" y="1822958"/>
            <a:ext cx="827942" cy="82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8"/>
          <p:cNvSpPr/>
          <p:nvPr/>
        </p:nvSpPr>
        <p:spPr>
          <a:xfrm>
            <a:off x="3433092" y="1673677"/>
            <a:ext cx="3677025" cy="127415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Aumento do volume abdominal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Palidez súbita / Fraqueza / Dispneia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Vômitos / Diarreia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Esplenomegalia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Taquicardia / Taquipneia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68" descr="ícone de emergência 15806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688" y="3180268"/>
            <a:ext cx="827942" cy="82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8"/>
          <p:cNvSpPr/>
          <p:nvPr/>
        </p:nvSpPr>
        <p:spPr>
          <a:xfrm>
            <a:off x="3433092" y="3194223"/>
            <a:ext cx="3770809" cy="164640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Risco de morte por choque hipovolêmico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Transfusão imediata de [Hm]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Corrigir hipovolemia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Diluir as hemácias falcêmicas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🡳 viscosidade do sangue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🡱 oxigenação dos tecidos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8" name="Google Shape;1058;p68"/>
          <p:cNvSpPr/>
          <p:nvPr/>
        </p:nvSpPr>
        <p:spPr>
          <a:xfrm>
            <a:off x="5908344" y="44415"/>
            <a:ext cx="3096000" cy="164640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Acompanhamento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Esplenectomia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Transfusão crônica de [Hm] ??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(Hm deleucotizadas / fenotipadas)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9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64" name="Google Shape;1064;p69"/>
          <p:cNvSpPr/>
          <p:nvPr/>
        </p:nvSpPr>
        <p:spPr>
          <a:xfrm>
            <a:off x="579342" y="3511320"/>
            <a:ext cx="2731478" cy="1396685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 a 15%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crianças/adolescentes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até 20 anos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Maior risco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HbSS / HbS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talassemia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9"/>
          <p:cNvSpPr/>
          <p:nvPr/>
        </p:nvSpPr>
        <p:spPr>
          <a:xfrm>
            <a:off x="3739653" y="862911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Vasculopatia progressiva dos grandes vasos cerebrais 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6" name="Google Shape;1066;p69"/>
          <p:cNvSpPr/>
          <p:nvPr/>
        </p:nvSpPr>
        <p:spPr>
          <a:xfrm>
            <a:off x="3804135" y="4127540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Necrose tecido encefálico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7" name="Google Shape;1067;p69"/>
          <p:cNvSpPr/>
          <p:nvPr/>
        </p:nvSpPr>
        <p:spPr>
          <a:xfrm>
            <a:off x="3733790" y="2495225"/>
            <a:ext cx="3692769" cy="780465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Evento isquêmico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8" name="Google Shape;1068;p69"/>
          <p:cNvSpPr/>
          <p:nvPr/>
        </p:nvSpPr>
        <p:spPr>
          <a:xfrm>
            <a:off x="5445358" y="3386959"/>
            <a:ext cx="269634" cy="56425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9"/>
          <p:cNvSpPr/>
          <p:nvPr/>
        </p:nvSpPr>
        <p:spPr>
          <a:xfrm>
            <a:off x="5439488" y="1787171"/>
            <a:ext cx="269634" cy="56425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25400" cap="flat" cmpd="sng">
            <a:solidFill>
              <a:srgbClr val="9A9E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9"/>
          <p:cNvSpPr/>
          <p:nvPr/>
        </p:nvSpPr>
        <p:spPr>
          <a:xfrm>
            <a:off x="1372849" y="1731409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69"/>
          <p:cNvPicPr preferRelativeResize="0"/>
          <p:nvPr/>
        </p:nvPicPr>
        <p:blipFill rotWithShape="1">
          <a:blip r:embed="rId3">
            <a:alphaModFix/>
          </a:blip>
          <a:srcRect b="16125"/>
          <a:stretch/>
        </p:blipFill>
        <p:spPr>
          <a:xfrm>
            <a:off x="1509129" y="1967743"/>
            <a:ext cx="871904" cy="7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9"/>
          <p:cNvSpPr/>
          <p:nvPr/>
        </p:nvSpPr>
        <p:spPr>
          <a:xfrm>
            <a:off x="966764" y="2886079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Acidente vascular encefálico (AVE)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0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78" name="Google Shape;1078;p70"/>
          <p:cNvSpPr/>
          <p:nvPr/>
        </p:nvSpPr>
        <p:spPr>
          <a:xfrm>
            <a:off x="1372849" y="1731409"/>
            <a:ext cx="1144465" cy="114446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70"/>
          <p:cNvPicPr preferRelativeResize="0"/>
          <p:nvPr/>
        </p:nvPicPr>
        <p:blipFill rotWithShape="1">
          <a:blip r:embed="rId3">
            <a:alphaModFix/>
          </a:blip>
          <a:srcRect b="16125"/>
          <a:stretch/>
        </p:blipFill>
        <p:spPr>
          <a:xfrm>
            <a:off x="1509129" y="1967743"/>
            <a:ext cx="871904" cy="7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0"/>
          <p:cNvSpPr/>
          <p:nvPr/>
        </p:nvSpPr>
        <p:spPr>
          <a:xfrm>
            <a:off x="966764" y="2886079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Acidente vascular encefálico (AVE)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1" name="Google Shape;1081;p70" descr="Ícone de diagnóstico 2526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1237" y="1240707"/>
            <a:ext cx="827942" cy="82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0"/>
          <p:cNvSpPr/>
          <p:nvPr/>
        </p:nvSpPr>
        <p:spPr>
          <a:xfrm>
            <a:off x="4792963" y="1109145"/>
            <a:ext cx="3677025" cy="127193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Sinais neurológicos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Cefaleia intensa / Déficits focais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Afasia / Paralisia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Tomografia ou RNM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70" descr="ícone de emergência 15806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8775" y="2598017"/>
            <a:ext cx="827942" cy="82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0"/>
          <p:cNvSpPr/>
          <p:nvPr/>
        </p:nvSpPr>
        <p:spPr>
          <a:xfrm>
            <a:off x="4699179" y="2571750"/>
            <a:ext cx="4351032" cy="127193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Encaminhar rapidamente para hospital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Pediatra / Hematologista / Neurologista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Oxigênio / Hidratação / Controle da 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Transfusão [Hm] para reduzir HbS &lt; 30%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70"/>
          <p:cNvSpPr/>
          <p:nvPr/>
        </p:nvSpPr>
        <p:spPr>
          <a:xfrm>
            <a:off x="215927" y="4175290"/>
            <a:ext cx="3458308" cy="827942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Rastreamento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anual de AVE por </a:t>
            </a: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Doppler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grupos de risco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HbSS / HbS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pt-BR" sz="1200" b="0" i="0" u="none" strike="noStrike" cap="none" baseline="30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 talassemia (2 aos 16 anos)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6" name="Google Shape;1086;p70"/>
          <p:cNvSpPr/>
          <p:nvPr/>
        </p:nvSpPr>
        <p:spPr>
          <a:xfrm>
            <a:off x="3876048" y="4175290"/>
            <a:ext cx="4593940" cy="827942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Transfusão [Hm] regulares reduz 90% da ocorrência do evento agudo nas crianças de alto risco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1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092" name="Google Shape;1092;p71"/>
          <p:cNvSpPr/>
          <p:nvPr/>
        </p:nvSpPr>
        <p:spPr>
          <a:xfrm>
            <a:off x="215927" y="1947850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1"/>
          <p:cNvSpPr/>
          <p:nvPr/>
        </p:nvSpPr>
        <p:spPr>
          <a:xfrm>
            <a:off x="4508124" y="1665837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Priapismo</a:t>
            </a:r>
            <a:endParaRPr sz="20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4" name="Google Shape;1094;p71"/>
          <p:cNvSpPr/>
          <p:nvPr/>
        </p:nvSpPr>
        <p:spPr>
          <a:xfrm>
            <a:off x="4903196" y="2977128"/>
            <a:ext cx="3928580" cy="54911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Mais comum no genótipo HbSS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5" name="Google Shape;1095;p71" descr="ícone de pênis 3883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19171" y="2040452"/>
            <a:ext cx="1344062" cy="13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/>
          <p:nvPr/>
        </p:nvSpPr>
        <p:spPr>
          <a:xfrm>
            <a:off x="2744048" y="1975688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71" descr="ícone de pênis 7826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7977" y="2270024"/>
            <a:ext cx="1002692" cy="10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71"/>
          <p:cNvSpPr/>
          <p:nvPr/>
        </p:nvSpPr>
        <p:spPr>
          <a:xfrm>
            <a:off x="4753107" y="2089887"/>
            <a:ext cx="4203680" cy="82304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Ereção involuntária do pênis na ausência de estímulo ou desejo sexual</a:t>
            </a:r>
            <a:endParaRPr sz="16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2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104" name="Google Shape;1104;p72"/>
          <p:cNvSpPr/>
          <p:nvPr/>
        </p:nvSpPr>
        <p:spPr>
          <a:xfrm>
            <a:off x="429454" y="1426578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72"/>
          <p:cNvSpPr/>
          <p:nvPr/>
        </p:nvSpPr>
        <p:spPr>
          <a:xfrm>
            <a:off x="4508125" y="1161745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Priapismo</a:t>
            </a:r>
            <a:endParaRPr sz="20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6" name="Google Shape;1106;p72" descr="ícone de pênis 3883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32698" y="1519180"/>
            <a:ext cx="1344062" cy="13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2"/>
          <p:cNvSpPr/>
          <p:nvPr/>
        </p:nvSpPr>
        <p:spPr>
          <a:xfrm>
            <a:off x="2957575" y="1454416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72" descr="ícone de pênis 7826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1504" y="1748752"/>
            <a:ext cx="1002692" cy="10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2"/>
          <p:cNvSpPr/>
          <p:nvPr/>
        </p:nvSpPr>
        <p:spPr>
          <a:xfrm>
            <a:off x="5372109" y="1720438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Pais suspeitarem</a:t>
            </a:r>
            <a:endParaRPr sz="12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0" name="Google Shape;1110;p72"/>
          <p:cNvSpPr/>
          <p:nvPr/>
        </p:nvSpPr>
        <p:spPr>
          <a:xfrm>
            <a:off x="4792297" y="1720438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2"/>
          <p:cNvSpPr/>
          <p:nvPr/>
        </p:nvSpPr>
        <p:spPr>
          <a:xfrm>
            <a:off x="5372109" y="2363784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Esvaziar a bexiga</a:t>
            </a:r>
            <a:endParaRPr sz="12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2" name="Google Shape;1112;p72"/>
          <p:cNvSpPr/>
          <p:nvPr/>
        </p:nvSpPr>
        <p:spPr>
          <a:xfrm>
            <a:off x="4792297" y="2363784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2"/>
          <p:cNvSpPr/>
          <p:nvPr/>
        </p:nvSpPr>
        <p:spPr>
          <a:xfrm>
            <a:off x="5372109" y="3006505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Ingestão de água</a:t>
            </a:r>
            <a:endParaRPr sz="12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4" name="Google Shape;1114;p72"/>
          <p:cNvSpPr/>
          <p:nvPr/>
        </p:nvSpPr>
        <p:spPr>
          <a:xfrm>
            <a:off x="4792297" y="3006505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72"/>
          <p:cNvSpPr/>
          <p:nvPr/>
        </p:nvSpPr>
        <p:spPr>
          <a:xfrm>
            <a:off x="5372109" y="3731845"/>
            <a:ext cx="2529273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Banho morno</a:t>
            </a:r>
            <a:endParaRPr sz="12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6" name="Google Shape;1116;p72"/>
          <p:cNvSpPr/>
          <p:nvPr/>
        </p:nvSpPr>
        <p:spPr>
          <a:xfrm>
            <a:off x="4792297" y="3731845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72"/>
          <p:cNvSpPr/>
          <p:nvPr/>
        </p:nvSpPr>
        <p:spPr>
          <a:xfrm>
            <a:off x="5372109" y="4456560"/>
            <a:ext cx="2775429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Exercícios leves – Detumescimento peniano</a:t>
            </a:r>
            <a:endParaRPr sz="12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8" name="Google Shape;1118;p72"/>
          <p:cNvSpPr/>
          <p:nvPr/>
        </p:nvSpPr>
        <p:spPr>
          <a:xfrm>
            <a:off x="4792297" y="4456560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2"/>
          <p:cNvSpPr/>
          <p:nvPr/>
        </p:nvSpPr>
        <p:spPr>
          <a:xfrm>
            <a:off x="1584876" y="3299428"/>
            <a:ext cx="2775429" cy="52691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Analgésicos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72"/>
          <p:cNvSpPr/>
          <p:nvPr/>
        </p:nvSpPr>
        <p:spPr>
          <a:xfrm>
            <a:off x="1005064" y="3299428"/>
            <a:ext cx="527539" cy="52753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>
            <a:spLocks noGrp="1"/>
          </p:cNvSpPr>
          <p:nvPr>
            <p:ph type="title"/>
          </p:nvPr>
        </p:nvSpPr>
        <p:spPr>
          <a:xfrm>
            <a:off x="215927" y="44415"/>
            <a:ext cx="3217165" cy="93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b="0"/>
              <a:t>ANEMIA FALCIFORME</a:t>
            </a:r>
            <a:br>
              <a:rPr lang="pt-BR"/>
            </a:br>
            <a:r>
              <a:rPr lang="pt-BR"/>
              <a:t>MANIFESTAÇÕES CLÍNICAS</a:t>
            </a:r>
            <a:br>
              <a:rPr lang="pt-BR"/>
            </a:br>
            <a:r>
              <a:rPr lang="pt-BR"/>
              <a:t>EVENTOS AGUDOS</a:t>
            </a:r>
            <a:endParaRPr/>
          </a:p>
        </p:txBody>
      </p:sp>
      <p:sp>
        <p:nvSpPr>
          <p:cNvPr id="1126" name="Google Shape;1126;p73"/>
          <p:cNvSpPr/>
          <p:nvPr/>
        </p:nvSpPr>
        <p:spPr>
          <a:xfrm>
            <a:off x="561160" y="1606889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73"/>
          <p:cNvSpPr/>
          <p:nvPr/>
        </p:nvSpPr>
        <p:spPr>
          <a:xfrm>
            <a:off x="6666262" y="965996"/>
            <a:ext cx="2003655" cy="52537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Priapismo</a:t>
            </a:r>
            <a:endParaRPr sz="20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8" name="Google Shape;1128;p73"/>
          <p:cNvSpPr/>
          <p:nvPr/>
        </p:nvSpPr>
        <p:spPr>
          <a:xfrm>
            <a:off x="2676579" y="3872626"/>
            <a:ext cx="3790842" cy="932958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Aspiração dos corpos cavernosos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Irrigação com fenilefrina 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(agente vasoativo)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Evitar transfusões simples de [Hm]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9" name="Google Shape;1129;p73" descr="ícone de pênis 3883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64404" y="1699491"/>
            <a:ext cx="1344062" cy="134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3"/>
          <p:cNvSpPr/>
          <p:nvPr/>
        </p:nvSpPr>
        <p:spPr>
          <a:xfrm>
            <a:off x="6889041" y="1606889"/>
            <a:ext cx="1550550" cy="155055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Google Shape;1131;p73" descr="ícone de pênis 7826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970" y="1901225"/>
            <a:ext cx="1002692" cy="100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73" descr="Pênis: anatomia, câncer de pênis, fimose - Mundo Educaçã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1793" y="978251"/>
            <a:ext cx="3217165" cy="2680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73"/>
          <p:cNvSpPr/>
          <p:nvPr/>
        </p:nvSpPr>
        <p:spPr>
          <a:xfrm>
            <a:off x="6666262" y="3872626"/>
            <a:ext cx="2282283" cy="932958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Casos prolongados podem levar a disfunções eréteis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4"/>
          <p:cNvSpPr/>
          <p:nvPr/>
        </p:nvSpPr>
        <p:spPr>
          <a:xfrm>
            <a:off x="3423137" y="3271465"/>
            <a:ext cx="2532185" cy="101990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Vacinas conjugadas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(Pneumo / Meningo / Hemófilo)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Vacina de polissacarídea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(Pneumo 23 )</a:t>
            </a: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9" name="Google Shape;1139;p74"/>
          <p:cNvSpPr txBox="1">
            <a:spLocks noGrp="1"/>
          </p:cNvSpPr>
          <p:nvPr>
            <p:ph type="title"/>
          </p:nvPr>
        </p:nvSpPr>
        <p:spPr>
          <a:xfrm>
            <a:off x="143404" y="109623"/>
            <a:ext cx="3587400" cy="41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TRATAMENTO GERAL</a:t>
            </a:r>
            <a:endParaRPr/>
          </a:p>
        </p:txBody>
      </p:sp>
      <p:sp>
        <p:nvSpPr>
          <p:cNvPr id="1140" name="Google Shape;1140;p7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sp>
        <p:nvSpPr>
          <p:cNvPr id="1141" name="Google Shape;1141;p74"/>
          <p:cNvSpPr/>
          <p:nvPr/>
        </p:nvSpPr>
        <p:spPr>
          <a:xfrm>
            <a:off x="304799" y="3248021"/>
            <a:ext cx="2532185" cy="101990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Fenoxometilpenicilina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(2º mês até 5 anos)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2" name="Google Shape;1142;p74"/>
          <p:cNvSpPr/>
          <p:nvPr/>
        </p:nvSpPr>
        <p:spPr>
          <a:xfrm>
            <a:off x="633047" y="1418492"/>
            <a:ext cx="1875691" cy="1875691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Penicilina profilática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74"/>
          <p:cNvSpPr/>
          <p:nvPr/>
        </p:nvSpPr>
        <p:spPr>
          <a:xfrm>
            <a:off x="3634154" y="1418492"/>
            <a:ext cx="1875691" cy="1875691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Vacinas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4"/>
          <p:cNvSpPr/>
          <p:nvPr/>
        </p:nvSpPr>
        <p:spPr>
          <a:xfrm>
            <a:off x="6307015" y="3225303"/>
            <a:ext cx="2532185" cy="101990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Tratamento da anemia hemolítica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(1 mg/dia)</a:t>
            </a: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5" name="Google Shape;1145;p74"/>
          <p:cNvSpPr/>
          <p:nvPr/>
        </p:nvSpPr>
        <p:spPr>
          <a:xfrm>
            <a:off x="6518032" y="1372330"/>
            <a:ext cx="1875691" cy="1875691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Ácido fólico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5"/>
          <p:cNvSpPr/>
          <p:nvPr/>
        </p:nvSpPr>
        <p:spPr>
          <a:xfrm>
            <a:off x="6209400" y="3227596"/>
            <a:ext cx="2520000" cy="1439893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Único tratamento curativo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Transplante alogênico aparentado e mieloablativo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Células-tronco / MO /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Sangue de cordão de irmãos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75"/>
          <p:cNvSpPr/>
          <p:nvPr/>
        </p:nvSpPr>
        <p:spPr>
          <a:xfrm>
            <a:off x="3311999" y="3248020"/>
            <a:ext cx="2520000" cy="1019907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Fenotipado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Desleucotizado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Livre de HbS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2" name="Google Shape;1152;p75"/>
          <p:cNvSpPr/>
          <p:nvPr/>
        </p:nvSpPr>
        <p:spPr>
          <a:xfrm>
            <a:off x="169400" y="3324225"/>
            <a:ext cx="2910600" cy="102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Reduz p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olimerização da HbS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Reduz N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eutrófilos / Plaquetas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Reduz p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roteínas inflamatórias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Aumenta 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HbF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Aumenta </a:t>
            </a: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óxido nítrico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3" name="Google Shape;1153;p75"/>
          <p:cNvSpPr txBox="1">
            <a:spLocks noGrp="1"/>
          </p:cNvSpPr>
          <p:nvPr>
            <p:ph type="title"/>
          </p:nvPr>
        </p:nvSpPr>
        <p:spPr>
          <a:xfrm>
            <a:off x="96512" y="979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TERAPIAS MODIFICADORAS DA DOENÇA FALCIFORME</a:t>
            </a:r>
            <a:endParaRPr/>
          </a:p>
        </p:txBody>
      </p:sp>
      <p:sp>
        <p:nvSpPr>
          <p:cNvPr id="1154" name="Google Shape;1154;p7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sp>
        <p:nvSpPr>
          <p:cNvPr id="1155" name="Google Shape;1155;p75"/>
          <p:cNvSpPr/>
          <p:nvPr/>
        </p:nvSpPr>
        <p:spPr>
          <a:xfrm>
            <a:off x="633047" y="1113692"/>
            <a:ext cx="1875600" cy="18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Hidroxiureia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6" name="Google Shape;1156;p75"/>
          <p:cNvSpPr/>
          <p:nvPr/>
        </p:nvSpPr>
        <p:spPr>
          <a:xfrm>
            <a:off x="3634154" y="1113692"/>
            <a:ext cx="1875600" cy="18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Transfusões sanguíneas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75"/>
          <p:cNvSpPr/>
          <p:nvPr/>
        </p:nvSpPr>
        <p:spPr>
          <a:xfrm>
            <a:off x="6482862" y="1113691"/>
            <a:ext cx="1875600" cy="18756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Transplante de células troco hematopoiéticas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5"/>
          <p:cNvSpPr/>
          <p:nvPr/>
        </p:nvSpPr>
        <p:spPr>
          <a:xfrm>
            <a:off x="304798" y="4548554"/>
            <a:ext cx="2532300" cy="5427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Critérios para utilização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Droga mielotóxica</a:t>
            </a:r>
            <a:endParaRPr sz="12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6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CONTINUANDO 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285" name="Google Shape;285;p8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 txBox="1"/>
          <p:nvPr/>
        </p:nvSpPr>
        <p:spPr>
          <a:xfrm>
            <a:off x="0" y="1506896"/>
            <a:ext cx="5052646" cy="79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é a classificação da anemia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(VCM / HCM / Reticulócitos)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 txBox="1"/>
          <p:nvPr/>
        </p:nvSpPr>
        <p:spPr>
          <a:xfrm>
            <a:off x="599239" y="2404651"/>
            <a:ext cx="4453407" cy="110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6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Microcítica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 - 55 fL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Hipocrômica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 - 15 pg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“baixos”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Produção ineficiente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"/>
          <p:cNvSpPr txBox="1"/>
          <p:nvPr/>
        </p:nvSpPr>
        <p:spPr>
          <a:xfrm>
            <a:off x="4091354" y="3952811"/>
            <a:ext cx="5052646" cy="44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diagnósticos diferenciais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8"/>
          <p:cNvSpPr txBox="1"/>
          <p:nvPr/>
        </p:nvSpPr>
        <p:spPr>
          <a:xfrm>
            <a:off x="4572000" y="4399750"/>
            <a:ext cx="3851700" cy="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Deficiência de ferro/Talassemia / Doença crônica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7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3.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8"/>
          <p:cNvSpPr txBox="1">
            <a:spLocks noGrp="1"/>
          </p:cNvSpPr>
          <p:nvPr>
            <p:ph type="body" idx="1"/>
          </p:nvPr>
        </p:nvSpPr>
        <p:spPr>
          <a:xfrm>
            <a:off x="146805" y="23585"/>
            <a:ext cx="4372708" cy="212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BFA / Sexo masculino / 5 anos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Faioderma / Vacinação em dia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Pré-natal sem intercorrências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Parto normal / RNT / PN 2.900 gramas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Febre há 15 dias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Peso – 22 Kg</a:t>
            </a:r>
            <a:endParaRPr/>
          </a:p>
        </p:txBody>
      </p:sp>
      <p:sp>
        <p:nvSpPr>
          <p:cNvPr id="1174" name="Google Shape;1174;p78"/>
          <p:cNvSpPr txBox="1"/>
          <p:nvPr/>
        </p:nvSpPr>
        <p:spPr>
          <a:xfrm>
            <a:off x="4372708" y="2332194"/>
            <a:ext cx="4771292" cy="7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Sangramento gengival ao escovar os dentes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8"/>
          <p:cNvSpPr txBox="1"/>
          <p:nvPr/>
        </p:nvSpPr>
        <p:spPr>
          <a:xfrm>
            <a:off x="4372708" y="3267822"/>
            <a:ext cx="4771292" cy="180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Pálida (+2 / +4)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Linfonodos aumentados em todas cadeias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Petéquias nos membros inferiores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Fígado 5 cm RCD e apêndice xifoide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Baço 7 cm 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8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78"/>
          <p:cNvSpPr/>
          <p:nvPr/>
        </p:nvSpPr>
        <p:spPr>
          <a:xfrm>
            <a:off x="7737231" y="23585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9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183" name="Google Shape;1183;p79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84" name="Google Shape;1184;p79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79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79"/>
          <p:cNvSpPr txBox="1"/>
          <p:nvPr/>
        </p:nvSpPr>
        <p:spPr>
          <a:xfrm>
            <a:off x="5493492" y="1270487"/>
            <a:ext cx="2438642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79"/>
          <p:cNvSpPr txBox="1"/>
          <p:nvPr/>
        </p:nvSpPr>
        <p:spPr>
          <a:xfrm>
            <a:off x="445238" y="1758389"/>
            <a:ext cx="3453831" cy="13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2.200.000 mm³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6,0 g/dL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18 %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81 fL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28 </a:t>
            </a:r>
            <a:r>
              <a:rPr lang="pt-BR" sz="1400" b="0" i="0" u="none" strike="noStrike" cap="none">
                <a:solidFill>
                  <a:srgbClr val="0A0B0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RDW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20.000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4.000 (S 12   M 3   L 85)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9"/>
          <p:cNvSpPr txBox="1"/>
          <p:nvPr/>
        </p:nvSpPr>
        <p:spPr>
          <a:xfrm>
            <a:off x="428967" y="3202368"/>
            <a:ext cx="3367393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Hematoscopia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Linfócitos atípicos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79"/>
          <p:cNvSpPr txBox="1"/>
          <p:nvPr/>
        </p:nvSpPr>
        <p:spPr>
          <a:xfrm>
            <a:off x="5913147" y="1678797"/>
            <a:ext cx="663499" cy="3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1,5 %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0" name="Google Shape;1190;p79"/>
          <p:cNvSpPr txBox="1"/>
          <p:nvPr/>
        </p:nvSpPr>
        <p:spPr>
          <a:xfrm>
            <a:off x="3974123" y="2147933"/>
            <a:ext cx="2079600" cy="40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 reticulocitário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1" name="Google Shape;1191;p79"/>
          <p:cNvSpPr txBox="1"/>
          <p:nvPr/>
        </p:nvSpPr>
        <p:spPr>
          <a:xfrm>
            <a:off x="6006485" y="2180860"/>
            <a:ext cx="3137515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reticulócitos x Ht do paciente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 normal para 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9"/>
          <p:cNvSpPr txBox="1"/>
          <p:nvPr/>
        </p:nvSpPr>
        <p:spPr>
          <a:xfrm>
            <a:off x="7546606" y="2724839"/>
            <a:ext cx="1522340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- 0,5 a 1,5%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3" name="Google Shape;1193;p79"/>
          <p:cNvSpPr txBox="1"/>
          <p:nvPr/>
        </p:nvSpPr>
        <p:spPr>
          <a:xfrm>
            <a:off x="5508373" y="2782616"/>
            <a:ext cx="2278908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1,5 x 18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0,7%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9"/>
          <p:cNvSpPr txBox="1"/>
          <p:nvPr/>
        </p:nvSpPr>
        <p:spPr>
          <a:xfrm>
            <a:off x="6057503" y="3588742"/>
            <a:ext cx="227890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 x %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79"/>
          <p:cNvSpPr txBox="1"/>
          <p:nvPr/>
        </p:nvSpPr>
        <p:spPr>
          <a:xfrm>
            <a:off x="5847424" y="4177878"/>
            <a:ext cx="274966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2.200.000 x 1,5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33.000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79"/>
          <p:cNvSpPr txBox="1"/>
          <p:nvPr/>
        </p:nvSpPr>
        <p:spPr>
          <a:xfrm>
            <a:off x="6177463" y="4696158"/>
            <a:ext cx="2130313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– 50.000 a 100.000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7" name="Google Shape;1197;p79"/>
          <p:cNvSpPr txBox="1"/>
          <p:nvPr/>
        </p:nvSpPr>
        <p:spPr>
          <a:xfrm>
            <a:off x="4133727" y="3590696"/>
            <a:ext cx="2079600" cy="4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Contagem absoluta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0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203" name="Google Shape;1203;p80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80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80"/>
          <p:cNvSpPr txBox="1"/>
          <p:nvPr/>
        </p:nvSpPr>
        <p:spPr>
          <a:xfrm>
            <a:off x="0" y="1506896"/>
            <a:ext cx="5052646" cy="79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é a classificação da anemia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(VCM / HCM / Reticulócitos)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80"/>
          <p:cNvSpPr txBox="1"/>
          <p:nvPr/>
        </p:nvSpPr>
        <p:spPr>
          <a:xfrm>
            <a:off x="599239" y="2404650"/>
            <a:ext cx="4232031" cy="132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6,0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Normocítica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 - 81 fL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Normocrômica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 - 28 pg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baixos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Deficiência de produção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80"/>
          <p:cNvSpPr txBox="1"/>
          <p:nvPr/>
        </p:nvSpPr>
        <p:spPr>
          <a:xfrm>
            <a:off x="4925055" y="1506896"/>
            <a:ext cx="3621068" cy="44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os diagnósticos mais prováveis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8" name="Google Shape;1208;p80"/>
          <p:cNvSpPr txBox="1"/>
          <p:nvPr/>
        </p:nvSpPr>
        <p:spPr>
          <a:xfrm>
            <a:off x="5451571" y="2365518"/>
            <a:ext cx="2707691" cy="7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Leishmaniose visceral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Leucemia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80"/>
          <p:cNvSpPr txBox="1"/>
          <p:nvPr/>
        </p:nvSpPr>
        <p:spPr>
          <a:xfrm>
            <a:off x="5222364" y="3470375"/>
            <a:ext cx="3739662" cy="79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exame para o diagnóstico definitivo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0" name="Google Shape;1210;p80"/>
          <p:cNvSpPr txBox="1"/>
          <p:nvPr/>
        </p:nvSpPr>
        <p:spPr>
          <a:xfrm>
            <a:off x="5545962" y="4336845"/>
            <a:ext cx="3316684" cy="45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Mielograma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1"/>
          <p:cNvSpPr txBox="1">
            <a:spLocks noGrp="1"/>
          </p:cNvSpPr>
          <p:nvPr>
            <p:ph type="ctrTitle"/>
          </p:nvPr>
        </p:nvSpPr>
        <p:spPr>
          <a:xfrm>
            <a:off x="2004176" y="1461700"/>
            <a:ext cx="5815116" cy="2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HEPATO-ESPLENOMEGALIAS FEBRIS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2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HEPATOESPLENOMEGALIAS</a:t>
            </a:r>
            <a:br>
              <a:rPr lang="pt-BR"/>
            </a:br>
            <a:r>
              <a:rPr lang="pt-BR"/>
              <a:t>FEBRIS</a:t>
            </a:r>
            <a:endParaRPr/>
          </a:p>
        </p:txBody>
      </p:sp>
      <p:sp>
        <p:nvSpPr>
          <p:cNvPr id="1221" name="Google Shape;1221;p82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Esquistossomose aguda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Leishmaniose visceral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Tuberculose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Mononucleose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Infecção pelo HIV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Malária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Dengue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Febre amarela</a:t>
            </a:r>
            <a:endParaRPr/>
          </a:p>
        </p:txBody>
      </p:sp>
      <p:sp>
        <p:nvSpPr>
          <p:cNvPr id="1222" name="Google Shape;1222;p82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Leptospirose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Doença de Chagas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Endocardites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Toxocaríase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Citomegalovirose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Paracoccidioidomicose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Doença da arranhadura do gato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3" name="Google Shape;1223;p82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3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HEPATOESPLENOMEGALIAS</a:t>
            </a:r>
            <a:br>
              <a:rPr lang="pt-BR"/>
            </a:br>
            <a:r>
              <a:rPr lang="pt-BR"/>
              <a:t>FEBRIS</a:t>
            </a:r>
            <a:endParaRPr/>
          </a:p>
        </p:txBody>
      </p:sp>
      <p:sp>
        <p:nvSpPr>
          <p:cNvPr id="1229" name="Google Shape;1229;p83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Leucemias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Linfomas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Neuroblastoma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Histiocitose das células de Langerhans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Síndrome hemofagocítica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0" name="Google Shape;1230;p83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Artrite idiopática juvenil</a:t>
            </a:r>
            <a:endParaRPr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pt-BR" sz="1600">
                <a:latin typeface="Montserrat Medium"/>
                <a:ea typeface="Montserrat Medium"/>
                <a:cs typeface="Montserrat Medium"/>
                <a:sym typeface="Montserrat Medium"/>
              </a:rPr>
              <a:t>Lúpus Eritematoso Sistêmico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1" name="Google Shape;1231;p8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84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4.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85"/>
          <p:cNvSpPr txBox="1">
            <a:spLocks noGrp="1"/>
          </p:cNvSpPr>
          <p:nvPr>
            <p:ph type="body" idx="1"/>
          </p:nvPr>
        </p:nvSpPr>
        <p:spPr>
          <a:xfrm>
            <a:off x="146805" y="23584"/>
            <a:ext cx="4096949" cy="230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CSC / Sexo feminino / 1 ano 9 meses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Melanoderma / Vacinação em dia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Pré-natal sem intercorrências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Parto normal / RNPT (33 semanas)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PN 2.000 gramas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Palidez acentuada há 2 dias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Peso – 12 Kg</a:t>
            </a:r>
            <a:endParaRPr/>
          </a:p>
        </p:txBody>
      </p:sp>
      <p:sp>
        <p:nvSpPr>
          <p:cNvPr id="1242" name="Google Shape;1242;p85"/>
          <p:cNvSpPr txBox="1"/>
          <p:nvPr/>
        </p:nvSpPr>
        <p:spPr>
          <a:xfrm>
            <a:off x="4372708" y="2332194"/>
            <a:ext cx="4771292" cy="7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Quadro viral há duas semanas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5"/>
          <p:cNvSpPr txBox="1"/>
          <p:nvPr/>
        </p:nvSpPr>
        <p:spPr>
          <a:xfrm>
            <a:off x="4372708" y="3373330"/>
            <a:ext cx="4771292" cy="135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Eutrófica / Pálida (+3 / +4)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Linfonodos de dimensões habituais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Fígado 1 cm RCD / Baço 5 cm 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5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85"/>
          <p:cNvSpPr/>
          <p:nvPr/>
        </p:nvSpPr>
        <p:spPr>
          <a:xfrm>
            <a:off x="7737231" y="23585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6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251" name="Google Shape;1251;p86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2" name="Google Shape;1252;p86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6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86"/>
          <p:cNvSpPr txBox="1"/>
          <p:nvPr/>
        </p:nvSpPr>
        <p:spPr>
          <a:xfrm>
            <a:off x="5493492" y="1270487"/>
            <a:ext cx="2438642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86"/>
          <p:cNvSpPr txBox="1"/>
          <p:nvPr/>
        </p:nvSpPr>
        <p:spPr>
          <a:xfrm>
            <a:off x="445238" y="1758389"/>
            <a:ext cx="3453831" cy="13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2.500.000 mm³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7,0 g/dL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22 %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80 fL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30 </a:t>
            </a:r>
            <a:r>
              <a:rPr lang="pt-BR" sz="1400" b="0" i="0" u="none" strike="noStrike" cap="none">
                <a:solidFill>
                  <a:srgbClr val="0A0B0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RDW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320.000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8.900 (S 42   M 0  E 3   L 55)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86"/>
          <p:cNvSpPr txBox="1"/>
          <p:nvPr/>
        </p:nvSpPr>
        <p:spPr>
          <a:xfrm>
            <a:off x="428967" y="3104021"/>
            <a:ext cx="3206661" cy="84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Hematoscopia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Esferócitos (++)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Hemácias em rouleau (++)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86"/>
          <p:cNvSpPr txBox="1"/>
          <p:nvPr/>
        </p:nvSpPr>
        <p:spPr>
          <a:xfrm>
            <a:off x="5913147" y="1678797"/>
            <a:ext cx="663499" cy="3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15 %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8" name="Google Shape;1258;p86"/>
          <p:cNvSpPr txBox="1"/>
          <p:nvPr/>
        </p:nvSpPr>
        <p:spPr>
          <a:xfrm>
            <a:off x="3974123" y="2147933"/>
            <a:ext cx="2079600" cy="40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 reticulocitário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9" name="Google Shape;1259;p86"/>
          <p:cNvSpPr txBox="1"/>
          <p:nvPr/>
        </p:nvSpPr>
        <p:spPr>
          <a:xfrm>
            <a:off x="6006485" y="2180860"/>
            <a:ext cx="3137515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reticulócitos x Ht do paciente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 normal para 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86"/>
          <p:cNvSpPr txBox="1"/>
          <p:nvPr/>
        </p:nvSpPr>
        <p:spPr>
          <a:xfrm>
            <a:off x="7546606" y="2724839"/>
            <a:ext cx="1522340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- 0,5 a 1,5%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1" name="Google Shape;1261;p86"/>
          <p:cNvSpPr txBox="1"/>
          <p:nvPr/>
        </p:nvSpPr>
        <p:spPr>
          <a:xfrm>
            <a:off x="5508373" y="2782616"/>
            <a:ext cx="2278908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 x 22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9,4%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86"/>
          <p:cNvSpPr txBox="1"/>
          <p:nvPr/>
        </p:nvSpPr>
        <p:spPr>
          <a:xfrm>
            <a:off x="6057503" y="3588742"/>
            <a:ext cx="227890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 x %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86"/>
          <p:cNvSpPr txBox="1"/>
          <p:nvPr/>
        </p:nvSpPr>
        <p:spPr>
          <a:xfrm>
            <a:off x="5847424" y="4177878"/>
            <a:ext cx="274966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2.500.000 x 15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375.000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86"/>
          <p:cNvSpPr txBox="1"/>
          <p:nvPr/>
        </p:nvSpPr>
        <p:spPr>
          <a:xfrm>
            <a:off x="6177463" y="4696158"/>
            <a:ext cx="2130313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– 50.000 a 100.000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5" name="Google Shape;1265;p86"/>
          <p:cNvSpPr txBox="1"/>
          <p:nvPr/>
        </p:nvSpPr>
        <p:spPr>
          <a:xfrm>
            <a:off x="4133727" y="3590696"/>
            <a:ext cx="2079600" cy="4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Contagem absoluta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40f6dd0e8_0_6"/>
          <p:cNvSpPr txBox="1"/>
          <p:nvPr/>
        </p:nvSpPr>
        <p:spPr>
          <a:xfrm>
            <a:off x="422450" y="552300"/>
            <a:ext cx="801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pt-BR" sz="29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Correlação entre VCM e RDW nas anemias</a:t>
            </a:r>
            <a:endParaRPr sz="29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96" name="Google Shape;296;g2140f6dd0e8_0_6"/>
          <p:cNvGraphicFramePr/>
          <p:nvPr/>
        </p:nvGraphicFramePr>
        <p:xfrm>
          <a:off x="341376" y="172034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{5C0F7A99-C3C1-4F75-A002-EA3F344E8E67}</a:tableStyleId>
              </a:tblPr>
              <a:tblGrid>
                <a:gridCol w="149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/>
                        <a:t>RDW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/>
                        <a:t>VCM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u="none" strike="noStrike" cap="none">
                          <a:solidFill>
                            <a:srgbClr val="FFFFFF"/>
                          </a:solidFill>
                        </a:rPr>
                        <a:t>Microcitose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50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u="none" strike="noStrike" cap="none">
                          <a:solidFill>
                            <a:srgbClr val="FFFFFF"/>
                          </a:solidFill>
                        </a:rPr>
                        <a:t>Normocitose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50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u="none" strike="noStrike" cap="none">
                          <a:solidFill>
                            <a:srgbClr val="FFFFFF"/>
                          </a:solidFill>
                        </a:rPr>
                        <a:t>Macrocitose</a:t>
                      </a:r>
                      <a:endParaRPr sz="18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50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u="none" strike="noStrike" cap="none"/>
                        <a:t>Normal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Talassemias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Hemorragia aguda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Doença hepática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Doença hepática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1" u="none" strike="noStrike" cap="none"/>
                        <a:t>Aumentado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ferropriva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falciforme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hemolítica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sideroblástica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Anemias megaloblásticas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sideroblástica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/>
                        <a:t>Anemia 2ª quimioterapia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7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271" name="Google Shape;1271;p87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87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7"/>
          <p:cNvSpPr txBox="1"/>
          <p:nvPr/>
        </p:nvSpPr>
        <p:spPr>
          <a:xfrm>
            <a:off x="0" y="1506896"/>
            <a:ext cx="5052646" cy="79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é a classificação da anemia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(VCM / HCM / Reticulócitos)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87"/>
          <p:cNvSpPr txBox="1"/>
          <p:nvPr/>
        </p:nvSpPr>
        <p:spPr>
          <a:xfrm>
            <a:off x="599239" y="2404651"/>
            <a:ext cx="4232031" cy="123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7,0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Normocítica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 - 80 fL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Normocrômica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 - 30 pg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aumentados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Hemolítica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87"/>
          <p:cNvSpPr txBox="1"/>
          <p:nvPr/>
        </p:nvSpPr>
        <p:spPr>
          <a:xfrm>
            <a:off x="5340958" y="3644476"/>
            <a:ext cx="3621068" cy="79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os diagnósticos mais prováveis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6" name="Google Shape;1276;p87"/>
          <p:cNvSpPr txBox="1"/>
          <p:nvPr/>
        </p:nvSpPr>
        <p:spPr>
          <a:xfrm>
            <a:off x="5973151" y="4435807"/>
            <a:ext cx="2707691" cy="583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Hemolítica Autoimune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87"/>
          <p:cNvSpPr txBox="1"/>
          <p:nvPr/>
        </p:nvSpPr>
        <p:spPr>
          <a:xfrm>
            <a:off x="5457166" y="1127282"/>
            <a:ext cx="3739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exames para o diagnóstico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8" name="Google Shape;1278;p87"/>
          <p:cNvSpPr txBox="1"/>
          <p:nvPr/>
        </p:nvSpPr>
        <p:spPr>
          <a:xfrm>
            <a:off x="5627077" y="1993752"/>
            <a:ext cx="34704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COOMBS direto (+)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Bilirrubina indireta elevada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Painel de Hm: Presença de Anticorpos quentes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88"/>
          <p:cNvSpPr txBox="1">
            <a:spLocks noGrp="1"/>
          </p:cNvSpPr>
          <p:nvPr>
            <p:ph type="ctrTitle"/>
          </p:nvPr>
        </p:nvSpPr>
        <p:spPr>
          <a:xfrm>
            <a:off x="2004176" y="1461700"/>
            <a:ext cx="5815116" cy="2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ANEMIAS HEMOLÍTICAS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92</a:t>
            </a:fld>
            <a:endParaRPr/>
          </a:p>
        </p:txBody>
      </p:sp>
      <p:sp>
        <p:nvSpPr>
          <p:cNvPr id="1289" name="Google Shape;1289;p89"/>
          <p:cNvSpPr txBox="1"/>
          <p:nvPr/>
        </p:nvSpPr>
        <p:spPr>
          <a:xfrm>
            <a:off x="166850" y="-54500"/>
            <a:ext cx="40782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52831"/>
                </a:solidFill>
                <a:latin typeface="Poppins"/>
                <a:ea typeface="Poppins"/>
                <a:cs typeface="Poppins"/>
                <a:sym typeface="Poppins"/>
              </a:rPr>
              <a:t>ANEMIAS HEMOLÍTICAS </a:t>
            </a:r>
            <a:endParaRPr sz="1800" b="1">
              <a:solidFill>
                <a:srgbClr val="252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0" name="Google Shape;1290;p89"/>
          <p:cNvSpPr txBox="1"/>
          <p:nvPr/>
        </p:nvSpPr>
        <p:spPr>
          <a:xfrm>
            <a:off x="382250" y="2048325"/>
            <a:ext cx="50568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Anemias Hemolíticas Adquiridas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√ 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Imunológicas: Autoimunes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2" indent="91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Aloimunes </a:t>
            </a:r>
            <a:endParaRPr/>
          </a:p>
          <a:p>
            <a:pPr marL="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Drogas</a:t>
            </a:r>
            <a:endParaRPr/>
          </a:p>
          <a:p>
            <a:pPr marL="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Infecções: malária</a:t>
            </a:r>
            <a:r>
              <a:rPr lang="pt-BR" sz="1800"/>
              <a:t>, micoplasma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Agentes químicos e físicos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lang="pt-BR" sz="1800"/>
              <a:t> Leucemias, linfomas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p89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4650" y="1932750"/>
            <a:ext cx="3496324" cy="18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89"/>
          <p:cNvSpPr txBox="1"/>
          <p:nvPr/>
        </p:nvSpPr>
        <p:spPr>
          <a:xfrm>
            <a:off x="382249" y="1225575"/>
            <a:ext cx="4790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0" strike="noStrike" cap="none">
                <a:solidFill>
                  <a:srgbClr val="000000"/>
                </a:solidFill>
              </a:rPr>
              <a:t>Destrui</a:t>
            </a:r>
            <a:r>
              <a:rPr lang="pt-BR" sz="1800">
                <a:solidFill>
                  <a:srgbClr val="000000"/>
                </a:solidFill>
              </a:rPr>
              <a:t>ção eritrócitos</a:t>
            </a:r>
            <a:r>
              <a:rPr lang="pt-BR" sz="1800"/>
              <a:t>: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</a:t>
            </a:r>
            <a:r>
              <a:rPr lang="pt-B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efeitos intrínsecos das hemácias.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lang="pt-B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1411774db2_1_4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93</a:t>
            </a:fld>
            <a:endParaRPr/>
          </a:p>
        </p:txBody>
      </p:sp>
      <p:pic>
        <p:nvPicPr>
          <p:cNvPr id="1298" name="Google Shape;1298;g21411774db2_1_4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" y="1599620"/>
            <a:ext cx="8767874" cy="291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g21411774db2_1_41"/>
          <p:cNvSpPr txBox="1"/>
          <p:nvPr/>
        </p:nvSpPr>
        <p:spPr>
          <a:xfrm>
            <a:off x="115576" y="800675"/>
            <a:ext cx="641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Alterações laboratoriais na anemia hemolítica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1411774db2_1_5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/>
              <a:t>94</a:t>
            </a:fld>
            <a:endParaRPr/>
          </a:p>
        </p:txBody>
      </p:sp>
      <p:pic>
        <p:nvPicPr>
          <p:cNvPr id="1305" name="Google Shape;1305;g21411774db2_1_5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75" y="1599620"/>
            <a:ext cx="8767874" cy="291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21411774db2_1_54"/>
          <p:cNvSpPr txBox="1"/>
          <p:nvPr/>
        </p:nvSpPr>
        <p:spPr>
          <a:xfrm>
            <a:off x="115576" y="800675"/>
            <a:ext cx="641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Alterações laboratoriais na anemia hemolítica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5.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96"/>
          <p:cNvSpPr txBox="1">
            <a:spLocks noGrp="1"/>
          </p:cNvSpPr>
          <p:nvPr>
            <p:ph type="body" idx="1"/>
          </p:nvPr>
        </p:nvSpPr>
        <p:spPr>
          <a:xfrm>
            <a:off x="146805" y="23584"/>
            <a:ext cx="4096949" cy="254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MMA / Sexo masculino / 11 meses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Leucoderma / Vacinação em dia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Pré-natal sem intercorrências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Parto cesáreo / RNT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PN 3.000 gramas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Peso – 8,5 Kg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Atraso do desenvolvimento desde os </a:t>
            </a:r>
            <a:endParaRPr/>
          </a:p>
          <a:p>
            <a:pPr marL="76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1600" b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 meses</a:t>
            </a:r>
            <a:endParaRPr/>
          </a:p>
        </p:txBody>
      </p:sp>
      <p:sp>
        <p:nvSpPr>
          <p:cNvPr id="1317" name="Google Shape;1317;p96"/>
          <p:cNvSpPr txBox="1"/>
          <p:nvPr/>
        </p:nvSpPr>
        <p:spPr>
          <a:xfrm>
            <a:off x="4372708" y="2332194"/>
            <a:ext cx="4771292" cy="7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História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Alimentação – Leite materno exclusivo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96"/>
          <p:cNvSpPr txBox="1"/>
          <p:nvPr/>
        </p:nvSpPr>
        <p:spPr>
          <a:xfrm>
            <a:off x="4372708" y="3373330"/>
            <a:ext cx="4771292" cy="135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Montserrat"/>
              <a:buNone/>
            </a:pPr>
            <a:r>
              <a:rPr lang="pt-BR" sz="16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Exame físico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Hipocorada (+3/+4) / Hiporreativa / Hiporreflexiva / Déficit do DNPM acentuado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96"/>
          <p:cNvSpPr/>
          <p:nvPr/>
        </p:nvSpPr>
        <p:spPr>
          <a:xfrm>
            <a:off x="181974" y="3870750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96"/>
          <p:cNvSpPr/>
          <p:nvPr/>
        </p:nvSpPr>
        <p:spPr>
          <a:xfrm>
            <a:off x="7737231" y="23585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7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326" name="Google Shape;1326;p97"/>
          <p:cNvSpPr txBox="1">
            <a:spLocks noGrp="1"/>
          </p:cNvSpPr>
          <p:nvPr>
            <p:ph type="body" idx="1"/>
          </p:nvPr>
        </p:nvSpPr>
        <p:spPr>
          <a:xfrm>
            <a:off x="445238" y="1285017"/>
            <a:ext cx="2886747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pt-BR">
                <a:latin typeface="Montserrat Black"/>
                <a:ea typeface="Montserrat Black"/>
                <a:cs typeface="Montserrat Black"/>
                <a:sym typeface="Montserrat Black"/>
              </a:rPr>
              <a:t>Hemograma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27" name="Google Shape;1327;p97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97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97"/>
          <p:cNvSpPr txBox="1"/>
          <p:nvPr/>
        </p:nvSpPr>
        <p:spPr>
          <a:xfrm>
            <a:off x="5493492" y="1270487"/>
            <a:ext cx="2438642" cy="52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97"/>
          <p:cNvSpPr txBox="1"/>
          <p:nvPr/>
        </p:nvSpPr>
        <p:spPr>
          <a:xfrm>
            <a:off x="445238" y="1758389"/>
            <a:ext cx="3453831" cy="136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1.800.000 mm³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4,5 g/dL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14 %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102 fL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35 </a:t>
            </a:r>
            <a:r>
              <a:rPr lang="pt-BR" sz="1400" b="0" i="0" u="none" strike="noStrike" cap="none">
                <a:solidFill>
                  <a:srgbClr val="0A0B0E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CHCM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RDW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400" b="1" i="0" u="none" strike="noStrike" cap="non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Plaquetas 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55.000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4.480 (S 9   M 3  E 1   L 87)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97"/>
          <p:cNvSpPr txBox="1"/>
          <p:nvPr/>
        </p:nvSpPr>
        <p:spPr>
          <a:xfrm>
            <a:off x="428967" y="3104021"/>
            <a:ext cx="3704760" cy="84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Hematoscopia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Anisocitose com Macrocitose discreta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Neutrófilos polisegmentados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2" name="Google Shape;1332;p97"/>
          <p:cNvSpPr txBox="1"/>
          <p:nvPr/>
        </p:nvSpPr>
        <p:spPr>
          <a:xfrm>
            <a:off x="5913147" y="1678797"/>
            <a:ext cx="663499" cy="33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3 %</a:t>
            </a:r>
            <a:endParaRPr sz="14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3" name="Google Shape;1333;p97"/>
          <p:cNvSpPr txBox="1"/>
          <p:nvPr/>
        </p:nvSpPr>
        <p:spPr>
          <a:xfrm>
            <a:off x="3974123" y="2147933"/>
            <a:ext cx="2079600" cy="40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 reticulocitário</a:t>
            </a:r>
            <a:endParaRPr sz="1400" b="1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4" name="Google Shape;1334;p97"/>
          <p:cNvSpPr txBox="1"/>
          <p:nvPr/>
        </p:nvSpPr>
        <p:spPr>
          <a:xfrm>
            <a:off x="6006485" y="2180860"/>
            <a:ext cx="3137515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% reticulócitos x Ht do paciente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 normal para idade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97"/>
          <p:cNvSpPr txBox="1"/>
          <p:nvPr/>
        </p:nvSpPr>
        <p:spPr>
          <a:xfrm>
            <a:off x="7546606" y="2724839"/>
            <a:ext cx="1522340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- 0,5 a 1,5%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6" name="Google Shape;1336;p97"/>
          <p:cNvSpPr txBox="1"/>
          <p:nvPr/>
        </p:nvSpPr>
        <p:spPr>
          <a:xfrm>
            <a:off x="5508373" y="2782616"/>
            <a:ext cx="2278908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x 14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1,2%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97"/>
          <p:cNvSpPr txBox="1"/>
          <p:nvPr/>
        </p:nvSpPr>
        <p:spPr>
          <a:xfrm>
            <a:off x="6057503" y="3588742"/>
            <a:ext cx="227890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Hm x %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97"/>
          <p:cNvSpPr txBox="1"/>
          <p:nvPr/>
        </p:nvSpPr>
        <p:spPr>
          <a:xfrm>
            <a:off x="5847424" y="4177878"/>
            <a:ext cx="2749669" cy="58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pt-BR" sz="1400" b="0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1.800.000 x 3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54.000 </a:t>
            </a:r>
            <a:r>
              <a:rPr lang="pt-BR" sz="1400" b="1" i="0" u="sng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97"/>
          <p:cNvSpPr txBox="1"/>
          <p:nvPr/>
        </p:nvSpPr>
        <p:spPr>
          <a:xfrm>
            <a:off x="6177463" y="4696158"/>
            <a:ext cx="2130313" cy="4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VR – 50.000 a 100.000</a:t>
            </a:r>
            <a:endParaRPr sz="1400" b="1" i="0" u="none" strike="noStrike" cap="none" baseline="30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0" name="Google Shape;1340;p97"/>
          <p:cNvSpPr txBox="1"/>
          <p:nvPr/>
        </p:nvSpPr>
        <p:spPr>
          <a:xfrm>
            <a:off x="4133727" y="3590696"/>
            <a:ext cx="2079600" cy="4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Contagem absoluta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reticulócitos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8"/>
          <p:cNvSpPr txBox="1">
            <a:spLocks noGrp="1"/>
          </p:cNvSpPr>
          <p:nvPr>
            <p:ph type="title"/>
          </p:nvPr>
        </p:nvSpPr>
        <p:spPr>
          <a:xfrm>
            <a:off x="1432942" y="363608"/>
            <a:ext cx="2541181" cy="6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4000"/>
              <a:t>Conduta</a:t>
            </a:r>
            <a:endParaRPr sz="4000"/>
          </a:p>
        </p:txBody>
      </p:sp>
      <p:sp>
        <p:nvSpPr>
          <p:cNvPr id="1346" name="Google Shape;1346;p98"/>
          <p:cNvSpPr/>
          <p:nvPr/>
        </p:nvSpPr>
        <p:spPr>
          <a:xfrm>
            <a:off x="181974" y="3952811"/>
            <a:ext cx="1066269" cy="10662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98"/>
          <p:cNvSpPr/>
          <p:nvPr/>
        </p:nvSpPr>
        <p:spPr>
          <a:xfrm>
            <a:off x="243315" y="153490"/>
            <a:ext cx="1066269" cy="1066269"/>
          </a:xfrm>
          <a:prstGeom prst="ellipse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>
                <a:solidFill>
                  <a:srgbClr val="00B0F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98"/>
          <p:cNvSpPr txBox="1"/>
          <p:nvPr/>
        </p:nvSpPr>
        <p:spPr>
          <a:xfrm>
            <a:off x="0" y="1506896"/>
            <a:ext cx="5052646" cy="79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é a classificação da anemia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(VCM / HCM / Reticulócitos)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98"/>
          <p:cNvSpPr txBox="1"/>
          <p:nvPr/>
        </p:nvSpPr>
        <p:spPr>
          <a:xfrm>
            <a:off x="599239" y="2404651"/>
            <a:ext cx="4232031" cy="123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Anemia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Hb 4,5 g/dL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Macrocítica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VCM - 102 fL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Normocrômica –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HCM - 35 pg</a:t>
            </a:r>
            <a:endParaRPr sz="14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Reticulócitos diminuídos </a:t>
            </a: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Resposta ineficiente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98"/>
          <p:cNvSpPr txBox="1"/>
          <p:nvPr/>
        </p:nvSpPr>
        <p:spPr>
          <a:xfrm>
            <a:off x="5204877" y="1031582"/>
            <a:ext cx="3621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os diagnósticos mais prováveis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1" name="Google Shape;1351;p98"/>
          <p:cNvSpPr txBox="1"/>
          <p:nvPr/>
        </p:nvSpPr>
        <p:spPr>
          <a:xfrm>
            <a:off x="5837070" y="1746713"/>
            <a:ext cx="2707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Deficiência B12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Deficiência folato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98"/>
          <p:cNvSpPr txBox="1"/>
          <p:nvPr/>
        </p:nvSpPr>
        <p:spPr>
          <a:xfrm>
            <a:off x="5609566" y="3216877"/>
            <a:ext cx="3534434" cy="79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Quais exames para o diagnóstico ?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3" name="Google Shape;1353;p98"/>
          <p:cNvSpPr txBox="1"/>
          <p:nvPr/>
        </p:nvSpPr>
        <p:spPr>
          <a:xfrm>
            <a:off x="5779477" y="4083347"/>
            <a:ext cx="3470371" cy="10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Dosagem da ácido fólico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Dosagem de vit. B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Outros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98"/>
          <p:cNvSpPr txBox="1"/>
          <p:nvPr/>
        </p:nvSpPr>
        <p:spPr>
          <a:xfrm>
            <a:off x="1915851" y="4032402"/>
            <a:ext cx="3026107" cy="79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</a:pPr>
            <a:r>
              <a:rPr lang="pt-BR" sz="2000" b="1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Mãe portadora de anemia perniciosa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99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>
                <a:solidFill>
                  <a:schemeClr val="accent2"/>
                </a:solidFill>
              </a:rPr>
              <a:t>6.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CASO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5110</Words>
  <Application>Microsoft Office PowerPoint</Application>
  <PresentationFormat>Apresentação na tela (16:9)</PresentationFormat>
  <Paragraphs>1284</Paragraphs>
  <Slides>113</Slides>
  <Notes>109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113</vt:i4>
      </vt:variant>
    </vt:vector>
  </HeadingPairs>
  <TitlesOfParts>
    <vt:vector size="124" baseType="lpstr">
      <vt:lpstr>Poppins</vt:lpstr>
      <vt:lpstr>Montserrat Medium</vt:lpstr>
      <vt:lpstr>Arial</vt:lpstr>
      <vt:lpstr>Calibri</vt:lpstr>
      <vt:lpstr>Montserrat Light</vt:lpstr>
      <vt:lpstr>Montserrat</vt:lpstr>
      <vt:lpstr>Work Sans</vt:lpstr>
      <vt:lpstr>Montserrat Black</vt:lpstr>
      <vt:lpstr>Didact Gothic</vt:lpstr>
      <vt:lpstr>Noto Sans Symbols</vt:lpstr>
      <vt:lpstr>Volsce template</vt:lpstr>
      <vt:lpstr>CASOS CLÍNICOS Hemograma em Pediatria</vt:lpstr>
      <vt:lpstr>OBJETIVO</vt:lpstr>
      <vt:lpstr>MÃOS A OBRA!</vt:lpstr>
      <vt:lpstr>Apresentação do PowerPoint</vt:lpstr>
      <vt:lpstr>1. CASO</vt:lpstr>
      <vt:lpstr>Apresentação do PowerPoint</vt:lpstr>
      <vt:lpstr>Conduta</vt:lpstr>
      <vt:lpstr>Conduta</vt:lpstr>
      <vt:lpstr>Apresentação do PowerPoint</vt:lpstr>
      <vt:lpstr>Conduta</vt:lpstr>
      <vt:lpstr>ANEMIA FERROPRIVA</vt:lpstr>
      <vt:lpstr>OBJETIVOS</vt:lpstr>
      <vt:lpstr>SUMÁRIO</vt:lpstr>
      <vt:lpstr>Definição</vt:lpstr>
      <vt:lpstr>Apresentação do PowerPoint</vt:lpstr>
      <vt:lpstr>LIMITES INFERIORES DE HEMOGLOBINA CONSIDERADOS NORMAIS PARA CRIANÇAS E ADOLESCENTES - OMS</vt:lpstr>
      <vt:lpstr>Apresentação do PowerPoint</vt:lpstr>
      <vt:lpstr>MOLÉCULA DA HEMOGLOBINA</vt:lpstr>
      <vt:lpstr>FISIOPATOLOGIA DAS ANEMIAS NUTRICIONAIS</vt:lpstr>
      <vt:lpstr>ANEMIA FERROPRIVA</vt:lpstr>
      <vt:lpstr>EPIDEMIOLOGIA DA ANEMIA FERROPRIVA</vt:lpstr>
      <vt:lpstr>CAUSAS  DEFICIÊNCIA DE FERRO</vt:lpstr>
      <vt:lpstr>REPERCUSSÕES DA ANEMIA FERROPRIVA PARA CRIANÇA</vt:lpstr>
      <vt:lpstr>ANEMIA FERROPRIVA</vt:lpstr>
      <vt:lpstr>ANEMIA FERROPRIVA</vt:lpstr>
      <vt:lpstr>Apresentação do PowerPoint</vt:lpstr>
      <vt:lpstr>ANEMIA FERROPRIVA</vt:lpstr>
      <vt:lpstr>Apresentação do PowerPoint</vt:lpstr>
      <vt:lpstr>ESTÁGIOS DE DEPLEÇÃO DE FERRO</vt:lpstr>
      <vt:lpstr>RESUMINDO ALTERAÇÕES LABORATORIAIS  ANEMIA FERROPRIVA</vt:lpstr>
      <vt:lpstr>ANEMIA FERROPRIVA</vt:lpstr>
      <vt:lpstr>MEDIDAS DE PREVENÇÃO AÇÕES NA ATENÇÃO BÁSICA À SAÚDE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DICAS SOBRE OUTRAS ANEMIAS</vt:lpstr>
      <vt:lpstr>OUTRAS ANEMIAS</vt:lpstr>
      <vt:lpstr>OUTRAS ANEMIAS</vt:lpstr>
      <vt:lpstr>Apresentação do PowerPoint</vt:lpstr>
      <vt:lpstr>2. CASO</vt:lpstr>
      <vt:lpstr>Apresentação do PowerPoint</vt:lpstr>
      <vt:lpstr>Conduta</vt:lpstr>
      <vt:lpstr>Conduta</vt:lpstr>
      <vt:lpstr>ANEMIA FALCIFORME</vt:lpstr>
      <vt:lpstr>OBJETIVOS</vt:lpstr>
      <vt:lpstr>SUMÁRIO</vt:lpstr>
      <vt:lpstr>EPIDEMIOLOGIA</vt:lpstr>
      <vt:lpstr>FISIOPATOLOGIA</vt:lpstr>
      <vt:lpstr>Apresentação do PowerPoint</vt:lpstr>
      <vt:lpstr>FISIOPATOLOGIA</vt:lpstr>
      <vt:lpstr>Características hematimétricas Anemia Falciforme</vt:lpstr>
      <vt:lpstr>DIAGNÓSTICO LABORATORIAL Período neonatal</vt:lpstr>
      <vt:lpstr>DIAGNÓSTICO LABORATORIAL Após período neonatal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ANEMIA FALCIFORME MANIFESTAÇÕES CLÍNICAS EVENTOS AGUDOS</vt:lpstr>
      <vt:lpstr>TRATAMENTO GERAL</vt:lpstr>
      <vt:lpstr>TERAPIAS MODIFICADORAS DA DOENÇA FALCIFORME</vt:lpstr>
      <vt:lpstr>CONTINUANDO ...</vt:lpstr>
      <vt:lpstr>3. CASO</vt:lpstr>
      <vt:lpstr>Apresentação do PowerPoint</vt:lpstr>
      <vt:lpstr>Conduta</vt:lpstr>
      <vt:lpstr>Conduta</vt:lpstr>
      <vt:lpstr>HEPATO-ESPLENOMEGALIAS FEBRIS</vt:lpstr>
      <vt:lpstr>HEPATOESPLENOMEGALIAS FEBRIS</vt:lpstr>
      <vt:lpstr>HEPATOESPLENOMEGALIAS FEBRIS</vt:lpstr>
      <vt:lpstr>4. CASO</vt:lpstr>
      <vt:lpstr>Apresentação do PowerPoint</vt:lpstr>
      <vt:lpstr>Conduta</vt:lpstr>
      <vt:lpstr>Conduta</vt:lpstr>
      <vt:lpstr>ANEMIAS HEMOLÍTICAS</vt:lpstr>
      <vt:lpstr>Apresentação do PowerPoint</vt:lpstr>
      <vt:lpstr>Apresentação do PowerPoint</vt:lpstr>
      <vt:lpstr>Apresentação do PowerPoint</vt:lpstr>
      <vt:lpstr>5. CASO</vt:lpstr>
      <vt:lpstr>Apresentação do PowerPoint</vt:lpstr>
      <vt:lpstr>Conduta</vt:lpstr>
      <vt:lpstr>Conduta</vt:lpstr>
      <vt:lpstr>6. CASO </vt:lpstr>
      <vt:lpstr>Apresentação do PowerPoint</vt:lpstr>
      <vt:lpstr>Conduta</vt:lpstr>
      <vt:lpstr>PÚRPURA TROMBOCITOPÊNICA IMUNE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CASOS CLÍNICOS Hemograma em Pediatria</dc:title>
  <dc:creator>Alexandre Sergio da Costa Braga</dc:creator>
  <cp:lastModifiedBy>Fernanda de Souza Silva</cp:lastModifiedBy>
  <cp:revision>2</cp:revision>
  <dcterms:modified xsi:type="dcterms:W3CDTF">2023-03-10T00:44:32Z</dcterms:modified>
</cp:coreProperties>
</file>